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7"/>
  </p:notesMasterIdLst>
  <p:sldIdLst>
    <p:sldId id="306" r:id="rId2"/>
    <p:sldId id="284" r:id="rId3"/>
    <p:sldId id="282" r:id="rId4"/>
    <p:sldId id="308" r:id="rId5"/>
    <p:sldId id="288" r:id="rId6"/>
    <p:sldId id="289" r:id="rId7"/>
    <p:sldId id="291" r:id="rId8"/>
    <p:sldId id="319" r:id="rId9"/>
    <p:sldId id="314" r:id="rId10"/>
    <p:sldId id="315" r:id="rId11"/>
    <p:sldId id="317" r:id="rId12"/>
    <p:sldId id="270" r:id="rId13"/>
    <p:sldId id="309" r:id="rId14"/>
    <p:sldId id="311" r:id="rId15"/>
    <p:sldId id="318" r:id="rId16"/>
  </p:sldIdLst>
  <p:sldSz cx="9144000" cy="6858000" type="screen4x3"/>
  <p:notesSz cx="7023100"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385" autoAdjust="0"/>
    <p:restoredTop sz="89149" autoAdjust="0"/>
  </p:normalViewPr>
  <p:slideViewPr>
    <p:cSldViewPr>
      <p:cViewPr>
        <p:scale>
          <a:sx n="90" d="100"/>
          <a:sy n="90" d="100"/>
        </p:scale>
        <p:origin x="-822" y="5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43343" cy="465455"/>
          </a:xfrm>
          <a:prstGeom prst="rect">
            <a:avLst/>
          </a:prstGeom>
        </p:spPr>
        <p:txBody>
          <a:bodyPr vert="horz" lIns="93324" tIns="46662" rIns="93324" bIns="46662" rtlCol="0"/>
          <a:lstStyle>
            <a:lvl1pPr algn="l">
              <a:defRPr sz="1200"/>
            </a:lvl1pPr>
          </a:lstStyle>
          <a:p>
            <a:endParaRPr lang="en-US"/>
          </a:p>
        </p:txBody>
      </p:sp>
      <p:sp>
        <p:nvSpPr>
          <p:cNvPr id="3" name="Date Placeholder 2"/>
          <p:cNvSpPr>
            <a:spLocks noGrp="1"/>
          </p:cNvSpPr>
          <p:nvPr>
            <p:ph type="dt" idx="1"/>
          </p:nvPr>
        </p:nvSpPr>
        <p:spPr>
          <a:xfrm>
            <a:off x="3978132" y="0"/>
            <a:ext cx="3043343" cy="465455"/>
          </a:xfrm>
          <a:prstGeom prst="rect">
            <a:avLst/>
          </a:prstGeom>
        </p:spPr>
        <p:txBody>
          <a:bodyPr vert="horz" lIns="93324" tIns="46662" rIns="93324" bIns="46662" rtlCol="0"/>
          <a:lstStyle>
            <a:lvl1pPr algn="r">
              <a:defRPr sz="1200"/>
            </a:lvl1pPr>
          </a:lstStyle>
          <a:p>
            <a:fld id="{EB9D41E6-2607-4DD4-AB07-FE52F8BE61BB}" type="datetimeFigureOut">
              <a:rPr lang="en-US" smtClean="0"/>
              <a:pPr/>
              <a:t>8/20/2012</a:t>
            </a:fld>
            <a:endParaRPr lang="en-US"/>
          </a:p>
        </p:txBody>
      </p:sp>
      <p:sp>
        <p:nvSpPr>
          <p:cNvPr id="4" name="Slide Image Placeholder 3"/>
          <p:cNvSpPr>
            <a:spLocks noGrp="1" noRot="1" noChangeAspect="1"/>
          </p:cNvSpPr>
          <p:nvPr>
            <p:ph type="sldImg" idx="2"/>
          </p:nvPr>
        </p:nvSpPr>
        <p:spPr>
          <a:xfrm>
            <a:off x="1184275" y="698500"/>
            <a:ext cx="4654550" cy="3490913"/>
          </a:xfrm>
          <a:prstGeom prst="rect">
            <a:avLst/>
          </a:prstGeom>
          <a:noFill/>
          <a:ln w="12700">
            <a:solidFill>
              <a:prstClr val="black"/>
            </a:solidFill>
          </a:ln>
        </p:spPr>
        <p:txBody>
          <a:bodyPr vert="horz" lIns="93324" tIns="46662" rIns="93324" bIns="46662" rtlCol="0" anchor="ctr"/>
          <a:lstStyle/>
          <a:p>
            <a:endParaRPr lang="en-US"/>
          </a:p>
        </p:txBody>
      </p:sp>
      <p:sp>
        <p:nvSpPr>
          <p:cNvPr id="5" name="Notes Placeholder 4"/>
          <p:cNvSpPr>
            <a:spLocks noGrp="1"/>
          </p:cNvSpPr>
          <p:nvPr>
            <p:ph type="body" sz="quarter" idx="3"/>
          </p:nvPr>
        </p:nvSpPr>
        <p:spPr>
          <a:xfrm>
            <a:off x="702310" y="4421823"/>
            <a:ext cx="5618480" cy="4189095"/>
          </a:xfrm>
          <a:prstGeom prst="rect">
            <a:avLst/>
          </a:prstGeom>
        </p:spPr>
        <p:txBody>
          <a:bodyPr vert="horz" lIns="93324" tIns="46662" rIns="93324" bIns="46662"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43343" cy="465455"/>
          </a:xfrm>
          <a:prstGeom prst="rect">
            <a:avLst/>
          </a:prstGeom>
        </p:spPr>
        <p:txBody>
          <a:bodyPr vert="horz" lIns="93324" tIns="46662" rIns="93324" bIns="46662" rtlCol="0" anchor="b"/>
          <a:lstStyle>
            <a:lvl1pPr algn="l">
              <a:defRPr sz="1200"/>
            </a:lvl1pPr>
          </a:lstStyle>
          <a:p>
            <a:endParaRPr lang="en-US"/>
          </a:p>
        </p:txBody>
      </p:sp>
      <p:sp>
        <p:nvSpPr>
          <p:cNvPr id="7" name="Slide Number Placeholder 6"/>
          <p:cNvSpPr>
            <a:spLocks noGrp="1"/>
          </p:cNvSpPr>
          <p:nvPr>
            <p:ph type="sldNum" sz="quarter" idx="5"/>
          </p:nvPr>
        </p:nvSpPr>
        <p:spPr>
          <a:xfrm>
            <a:off x="3978132" y="8842029"/>
            <a:ext cx="3043343" cy="465455"/>
          </a:xfrm>
          <a:prstGeom prst="rect">
            <a:avLst/>
          </a:prstGeom>
        </p:spPr>
        <p:txBody>
          <a:bodyPr vert="horz" lIns="93324" tIns="46662" rIns="93324" bIns="46662" rtlCol="0" anchor="b"/>
          <a:lstStyle>
            <a:lvl1pPr algn="r">
              <a:defRPr sz="1200"/>
            </a:lvl1pPr>
          </a:lstStyle>
          <a:p>
            <a:fld id="{94DE98C4-8A32-4331-ADF6-5A5E1568D770}" type="slidenum">
              <a:rPr lang="en-US" smtClean="0"/>
              <a:pPr/>
              <a:t>‹#›</a:t>
            </a:fld>
            <a:endParaRPr lang="en-US"/>
          </a:p>
        </p:txBody>
      </p:sp>
    </p:spTree>
    <p:extLst>
      <p:ext uri="{BB962C8B-B14F-4D97-AF65-F5344CB8AC3E}">
        <p14:creationId xmlns:p14="http://schemas.microsoft.com/office/powerpoint/2010/main" val="38607421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kern="1200" dirty="0" smtClean="0">
                <a:solidFill>
                  <a:schemeClr val="tx1"/>
                </a:solidFill>
                <a:latin typeface="+mn-lt"/>
                <a:ea typeface="+mn-ea"/>
                <a:cs typeface="+mn-cs"/>
              </a:rPr>
              <a:t>Research has shown that healthy students are better learners. This session will highlight promising practices and experiences from schools that have made changes right here in Alberta.  As well, this session will demonstrate how you can develop a healthy school community using a Comprehensive School Health Approach. Participants will leave with resources to help develop their own Healthy School Communities and will learn strategies to support and engage key stakeholders.</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Start with visualization activity.</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My (child’s)</a:t>
            </a:r>
            <a:r>
              <a:rPr lang="en-US" sz="1200" kern="1200" baseline="0" dirty="0" smtClean="0">
                <a:solidFill>
                  <a:schemeClr val="tx1"/>
                </a:solidFill>
                <a:latin typeface="+mn-lt"/>
                <a:ea typeface="+mn-ea"/>
                <a:cs typeface="+mn-cs"/>
              </a:rPr>
              <a:t> school is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My family would like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 health promoting school can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 healthy school community is successful because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 healthy staff member is …</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baseline="0" dirty="0" smtClean="0">
                <a:solidFill>
                  <a:schemeClr val="tx1"/>
                </a:solidFill>
                <a:latin typeface="+mn-lt"/>
                <a:ea typeface="+mn-ea"/>
                <a:cs typeface="+mn-cs"/>
              </a:rPr>
              <a:t>A healthy student is …</a:t>
            </a:r>
            <a:endParaRPr lang="en-US" sz="1200" kern="1200" dirty="0" smtClean="0">
              <a:solidFill>
                <a:schemeClr val="tx1"/>
              </a:solidFill>
              <a:latin typeface="+mn-lt"/>
              <a:ea typeface="+mn-ea"/>
              <a:cs typeface="+mn-cs"/>
            </a:endParaRPr>
          </a:p>
          <a:p>
            <a:endParaRPr lang="en-CA" baseline="0" dirty="0" smtClean="0"/>
          </a:p>
        </p:txBody>
      </p:sp>
      <p:sp>
        <p:nvSpPr>
          <p:cNvPr id="4" name="Slide Number Placeholder 3"/>
          <p:cNvSpPr>
            <a:spLocks noGrp="1"/>
          </p:cNvSpPr>
          <p:nvPr>
            <p:ph type="sldNum" sz="quarter" idx="10"/>
          </p:nvPr>
        </p:nvSpPr>
        <p:spPr/>
        <p:txBody>
          <a:bodyPr/>
          <a:lstStyle/>
          <a:p>
            <a:fld id="{94DE98C4-8A32-4331-ADF6-5A5E1568D77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b="0" dirty="0" smtClean="0">
                <a:solidFill>
                  <a:schemeClr val="tx1"/>
                </a:solidFill>
              </a:rPr>
              <a:t>Ensure </a:t>
            </a:r>
            <a:r>
              <a:rPr lang="en-CA" sz="1200" dirty="0" smtClean="0">
                <a:solidFill>
                  <a:schemeClr val="tx1"/>
                </a:solidFill>
              </a:rPr>
              <a:t>two-way </a:t>
            </a:r>
            <a:r>
              <a:rPr lang="en-CA" sz="1200" b="0" dirty="0" smtClean="0">
                <a:solidFill>
                  <a:schemeClr val="tx1"/>
                </a:solidFill>
              </a:rPr>
              <a:t>communication, provide information &amp; ask for feedback</a:t>
            </a:r>
          </a:p>
          <a:p>
            <a:r>
              <a:rPr lang="en-CA" sz="1200" b="0" dirty="0" smtClean="0">
                <a:solidFill>
                  <a:schemeClr val="tx1"/>
                </a:solidFill>
              </a:rPr>
              <a:t>• Ensure information is distributed in a timely fashion</a:t>
            </a:r>
          </a:p>
          <a:p>
            <a:r>
              <a:rPr lang="en-CA" sz="1200" b="0" dirty="0" smtClean="0">
                <a:solidFill>
                  <a:schemeClr val="tx1"/>
                </a:solidFill>
              </a:rPr>
              <a:t>• Plan meetings and assemblies, community forums and events to engage the community</a:t>
            </a:r>
          </a:p>
          <a:p>
            <a:r>
              <a:rPr lang="en-CA" sz="1200" b="0" dirty="0" smtClean="0">
                <a:solidFill>
                  <a:schemeClr val="tx1"/>
                </a:solidFill>
              </a:rPr>
              <a:t>Set up a communications network to reach the whole community using different media such as:-</a:t>
            </a:r>
          </a:p>
          <a:p>
            <a:r>
              <a:rPr lang="en-CA" sz="1200" b="0" dirty="0" smtClean="0">
                <a:solidFill>
                  <a:schemeClr val="tx1"/>
                </a:solidFill>
              </a:rPr>
              <a:t>minutes, newsletters, email, announcements, website, blogs, wiki, Facebook, twitter, outlook calendar reminders, suggestion boxes, library, bulletin board, posters, displays</a:t>
            </a:r>
            <a:endParaRPr lang="en-CA" sz="1200" b="0" dirty="0" smtClean="0"/>
          </a:p>
          <a:p>
            <a:endParaRPr lang="en-CA" dirty="0" smtClean="0"/>
          </a:p>
          <a:p>
            <a:endParaRPr lang="en-CA" dirty="0" smtClean="0"/>
          </a:p>
          <a:p>
            <a:endParaRPr lang="en-CA" sz="1200" b="0" dirty="0" smtClean="0">
              <a:solidFill>
                <a:schemeClr val="tx1"/>
              </a:solidFill>
            </a:endParaRPr>
          </a:p>
          <a:p>
            <a:endParaRPr lang="en-CA" sz="1200" b="0" dirty="0" smtClean="0">
              <a:solidFill>
                <a:schemeClr val="tx1"/>
              </a:solidFill>
            </a:endParaRPr>
          </a:p>
        </p:txBody>
      </p:sp>
      <p:sp>
        <p:nvSpPr>
          <p:cNvPr id="4" name="Slide Number Placeholder 3"/>
          <p:cNvSpPr>
            <a:spLocks noGrp="1"/>
          </p:cNvSpPr>
          <p:nvPr>
            <p:ph type="sldNum" sz="quarter" idx="10"/>
          </p:nvPr>
        </p:nvSpPr>
        <p:spPr/>
        <p:txBody>
          <a:bodyPr/>
          <a:lstStyle/>
          <a:p>
            <a:fld id="{94DE98C4-8A32-4331-ADF6-5A5E1568D77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sz="2400" dirty="0" smtClean="0">
                <a:latin typeface="Century Gothic" pitchFamily="1" charset="0"/>
              </a:rPr>
              <a:t>This is the process we follow to implement initiatives using a comprehensive school health approach</a:t>
            </a:r>
          </a:p>
        </p:txBody>
      </p:sp>
      <p:sp>
        <p:nvSpPr>
          <p:cNvPr id="4" name="Slide Number Placeholder 3"/>
          <p:cNvSpPr>
            <a:spLocks noGrp="1"/>
          </p:cNvSpPr>
          <p:nvPr>
            <p:ph type="sldNum" sz="quarter" idx="10"/>
          </p:nvPr>
        </p:nvSpPr>
        <p:spPr/>
        <p:txBody>
          <a:bodyPr/>
          <a:lstStyle/>
          <a:p>
            <a:fld id="{94DE98C4-8A32-4331-ADF6-5A5E1568D770}"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A healthy school community is one that constantly strengthens its capacity as a healthy setting for living, learning and working by engaging a range of stakeholders, changing practice to inform policy </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r>
              <a:rPr lang="en-CA" sz="1200" u="sng" dirty="0" smtClean="0">
                <a:solidFill>
                  <a:srgbClr val="008000"/>
                </a:solidFill>
              </a:rPr>
              <a:t>Sun </a:t>
            </a:r>
            <a:r>
              <a:rPr lang="en-CA" sz="1200" dirty="0" smtClean="0">
                <a:solidFill>
                  <a:srgbClr val="008000"/>
                </a:solidFill>
              </a:rPr>
              <a:t>= Partnerships help the tree grow and sustain itself.</a:t>
            </a:r>
          </a:p>
          <a:p>
            <a:r>
              <a:rPr lang="en-CA" sz="1200" u="sng" dirty="0" smtClean="0">
                <a:solidFill>
                  <a:srgbClr val="008000"/>
                </a:solidFill>
              </a:rPr>
              <a:t>Rain</a:t>
            </a:r>
            <a:r>
              <a:rPr lang="en-CA" sz="1200" dirty="0" smtClean="0">
                <a:solidFill>
                  <a:srgbClr val="008000"/>
                </a:solidFill>
              </a:rPr>
              <a:t> = Resources are needed to encourage growth such as volunteers, equipment, time, knowledge, donations or money.</a:t>
            </a:r>
          </a:p>
          <a:p>
            <a:r>
              <a:rPr lang="en-CA" sz="1200" u="sng" dirty="0" smtClean="0">
                <a:solidFill>
                  <a:srgbClr val="008000"/>
                </a:solidFill>
              </a:rPr>
              <a:t>Soil </a:t>
            </a:r>
            <a:r>
              <a:rPr lang="en-CA" sz="1200" dirty="0" smtClean="0">
                <a:solidFill>
                  <a:srgbClr val="008000"/>
                </a:solidFill>
              </a:rPr>
              <a:t>= The environment must be hospitable for the seed to germinate and roots to be established. If the soil is too hostile for the seed to grow, then education and fertilizer can help to cultivate the soil.</a:t>
            </a:r>
          </a:p>
          <a:p>
            <a:r>
              <a:rPr lang="en-CA" sz="1200" u="sng" dirty="0" smtClean="0">
                <a:solidFill>
                  <a:srgbClr val="008000"/>
                </a:solidFill>
              </a:rPr>
              <a:t>Seed</a:t>
            </a:r>
            <a:r>
              <a:rPr lang="en-CA" sz="1200" dirty="0" smtClean="0">
                <a:solidFill>
                  <a:srgbClr val="008000"/>
                </a:solidFill>
              </a:rPr>
              <a:t> = The seed is the process which enables the plant to grow.</a:t>
            </a:r>
          </a:p>
          <a:p>
            <a:r>
              <a:rPr lang="en-CA" sz="1200" u="sng" dirty="0" smtClean="0">
                <a:solidFill>
                  <a:srgbClr val="008000"/>
                </a:solidFill>
              </a:rPr>
              <a:t>Roots</a:t>
            </a:r>
            <a:r>
              <a:rPr lang="en-CA" sz="1200" dirty="0" smtClean="0">
                <a:solidFill>
                  <a:srgbClr val="008000"/>
                </a:solidFill>
              </a:rPr>
              <a:t> = Stakeholders need to buy-in for the tree to grow strong and become sustainable.</a:t>
            </a:r>
          </a:p>
          <a:p>
            <a:r>
              <a:rPr lang="en-CA" sz="1200" u="sng" dirty="0" smtClean="0">
                <a:solidFill>
                  <a:srgbClr val="008000"/>
                </a:solidFill>
              </a:rPr>
              <a:t>Tree trunk</a:t>
            </a:r>
            <a:r>
              <a:rPr lang="en-CA" sz="1200" dirty="0" smtClean="0">
                <a:solidFill>
                  <a:srgbClr val="008000"/>
                </a:solidFill>
              </a:rPr>
              <a:t> = Communication supports growth  and provides two way communication between the school and the community. </a:t>
            </a:r>
          </a:p>
          <a:p>
            <a:r>
              <a:rPr lang="en-CA" sz="1200" u="sng" dirty="0" smtClean="0">
                <a:solidFill>
                  <a:srgbClr val="008000"/>
                </a:solidFill>
              </a:rPr>
              <a:t>Fertilizer</a:t>
            </a:r>
            <a:r>
              <a:rPr lang="en-CA" sz="1200" dirty="0" smtClean="0">
                <a:solidFill>
                  <a:srgbClr val="008000"/>
                </a:solidFill>
              </a:rPr>
              <a:t> – supports  growth enabling the seed to take root and establishes a sturdy root system.</a:t>
            </a:r>
          </a:p>
          <a:p>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dirty="0" smtClean="0"/>
          </a:p>
          <a:p>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Copies of these documents to be made available to all participants, either on</a:t>
            </a:r>
            <a:r>
              <a:rPr lang="en-CA" baseline="0" dirty="0" smtClean="0"/>
              <a:t> a memory stick or paper copy.</a:t>
            </a:r>
            <a:r>
              <a:rPr lang="en-CA" dirty="0" smtClean="0"/>
              <a:t> Educators</a:t>
            </a:r>
            <a:r>
              <a:rPr lang="en-CA" baseline="0" dirty="0" smtClean="0"/>
              <a:t> need to be aware of these documents. </a:t>
            </a:r>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4DE98C4-8A32-4331-ADF6-5A5E1568D770}"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kern="1200" dirty="0" smtClean="0">
                <a:solidFill>
                  <a:schemeClr val="tx1"/>
                </a:solidFill>
                <a:latin typeface="+mn-lt"/>
                <a:ea typeface="+mn-ea"/>
                <a:cs typeface="+mn-cs"/>
              </a:rPr>
              <a:t>Opening Activity – group brainstorm around what schools are already doing around wellness</a:t>
            </a:r>
            <a:endParaRPr lang="en-CA"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4DE98C4-8A32-4331-ADF6-5A5E1568D77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Talk</a:t>
            </a:r>
            <a:r>
              <a:rPr lang="en-CA" baseline="0" dirty="0" smtClean="0"/>
              <a:t> about why schools need to take a holistic approach to wellness and focus on these 4 areas</a:t>
            </a:r>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sz="1200" kern="1200" baseline="0" dirty="0" smtClean="0">
                <a:solidFill>
                  <a:schemeClr val="tx1"/>
                </a:solidFill>
                <a:latin typeface="+mn-lt"/>
                <a:ea typeface="+mn-ea"/>
                <a:cs typeface="+mn-cs"/>
              </a:rPr>
              <a:t>Activity:  Tennis ball/string activity</a:t>
            </a:r>
            <a:endParaRPr lang="en-CA" sz="1200" kern="1200" baseline="0" dirty="0" smtClean="0">
              <a:solidFill>
                <a:schemeClr val="tx1"/>
              </a:solidFill>
              <a:latin typeface="+mn-lt"/>
              <a:ea typeface="+mn-ea"/>
              <a:cs typeface="+mn-cs"/>
            </a:endParaRPr>
          </a:p>
          <a:p>
            <a:endParaRPr lang="en-CA" sz="1200" kern="1200" baseline="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94DE98C4-8A32-4331-ADF6-5A5E1568D77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This helps to understand why we need to focus on wellness in schools</a:t>
            </a:r>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dirty="0" smtClean="0"/>
              <a:t>Show </a:t>
            </a:r>
            <a:r>
              <a:rPr lang="en-CA" baseline="0" dirty="0" smtClean="0"/>
              <a:t>WF ‘buy-in’ video –link to be embedded in page of PP</a:t>
            </a:r>
          </a:p>
          <a:p>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Talk about buy-in / engagement here. </a:t>
            </a:r>
          </a:p>
          <a:p>
            <a:endParaRPr lang="en-CA" dirty="0" smtClean="0"/>
          </a:p>
          <a:p>
            <a:r>
              <a:rPr lang="en-CA" b="1" dirty="0" smtClean="0"/>
              <a:t>Activity</a:t>
            </a:r>
            <a:r>
              <a:rPr lang="en-CA" dirty="0" smtClean="0"/>
              <a:t> – In groups discuss and record how to engage the different stakeholders in this process to move CSH forward in the school</a:t>
            </a:r>
            <a:r>
              <a:rPr lang="en-CA" baseline="0" dirty="0" smtClean="0"/>
              <a:t> community</a:t>
            </a:r>
          </a:p>
          <a:p>
            <a:r>
              <a:rPr lang="en-CA" baseline="0" dirty="0" smtClean="0"/>
              <a:t>Open up to feedback from the different groups</a:t>
            </a:r>
          </a:p>
        </p:txBody>
      </p:sp>
      <p:sp>
        <p:nvSpPr>
          <p:cNvPr id="4" name="Slide Number Placeholder 3"/>
          <p:cNvSpPr>
            <a:spLocks noGrp="1"/>
          </p:cNvSpPr>
          <p:nvPr>
            <p:ph type="sldNum" sz="quarter" idx="10"/>
          </p:nvPr>
        </p:nvSpPr>
        <p:spPr/>
        <p:txBody>
          <a:bodyPr/>
          <a:lstStyle/>
          <a:p>
            <a:fld id="{94DE98C4-8A32-4331-ADF6-5A5E1568D77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b="0" dirty="0" smtClean="0">
                <a:solidFill>
                  <a:schemeClr val="tx1"/>
                </a:solidFill>
              </a:rPr>
              <a:t>In order to sustain any changes made and to embed those changes within the culture, school communities need to consider how to build capacity from the start of the process by:</a:t>
            </a:r>
          </a:p>
          <a:p>
            <a:r>
              <a:rPr lang="en-CA" sz="1200" b="0" dirty="0" smtClean="0">
                <a:solidFill>
                  <a:schemeClr val="tx1"/>
                </a:solidFill>
              </a:rPr>
              <a:t>• Building skills and knowledge in staff and students</a:t>
            </a:r>
          </a:p>
          <a:p>
            <a:r>
              <a:rPr lang="en-CA" sz="1200" b="0" dirty="0" smtClean="0">
                <a:solidFill>
                  <a:schemeClr val="tx1"/>
                </a:solidFill>
              </a:rPr>
              <a:t>• Connecting to information, experts, tools and funding options</a:t>
            </a:r>
          </a:p>
          <a:p>
            <a:r>
              <a:rPr lang="en-CA" sz="1200" b="0" dirty="0" smtClean="0">
                <a:solidFill>
                  <a:schemeClr val="tx1"/>
                </a:solidFill>
              </a:rPr>
              <a:t>• Promoting initiatives and successes</a:t>
            </a:r>
          </a:p>
          <a:p>
            <a:r>
              <a:rPr lang="en-CA" sz="1200" b="0" dirty="0" smtClean="0">
                <a:solidFill>
                  <a:schemeClr val="tx1"/>
                </a:solidFill>
              </a:rPr>
              <a:t>• Developing and engaging effective community partnerships</a:t>
            </a:r>
          </a:p>
          <a:p>
            <a:r>
              <a:rPr lang="en-CA" sz="1200" b="0" dirty="0" smtClean="0">
                <a:solidFill>
                  <a:schemeClr val="tx1"/>
                </a:solidFill>
              </a:rPr>
              <a:t>• Integrate health into the culture and </a:t>
            </a:r>
            <a:r>
              <a:rPr lang="en-CA" sz="1200" dirty="0" smtClean="0">
                <a:solidFill>
                  <a:schemeClr val="tx1"/>
                </a:solidFill>
              </a:rPr>
              <a:t>curriculum</a:t>
            </a:r>
            <a:r>
              <a:rPr lang="en-CA" sz="1200" b="0" dirty="0" smtClean="0">
                <a:solidFill>
                  <a:schemeClr val="tx1"/>
                </a:solidFill>
              </a:rPr>
              <a:t> of the school</a:t>
            </a:r>
          </a:p>
          <a:p>
            <a:endParaRPr lang="en-CA" dirty="0" smtClean="0"/>
          </a:p>
          <a:p>
            <a:endParaRPr lang="en-CA" dirty="0"/>
          </a:p>
        </p:txBody>
      </p:sp>
      <p:sp>
        <p:nvSpPr>
          <p:cNvPr id="4" name="Slide Number Placeholder 3"/>
          <p:cNvSpPr>
            <a:spLocks noGrp="1"/>
          </p:cNvSpPr>
          <p:nvPr>
            <p:ph type="sldNum" sz="quarter" idx="10"/>
          </p:nvPr>
        </p:nvSpPr>
        <p:spPr/>
        <p:txBody>
          <a:bodyPr/>
          <a:lstStyle/>
          <a:p>
            <a:fld id="{94DE98C4-8A32-4331-ADF6-5A5E1568D77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CA"/>
          </a:p>
        </p:txBody>
      </p:sp>
      <p:sp>
        <p:nvSpPr>
          <p:cNvPr id="4" name="Slide Number Placeholder 3"/>
          <p:cNvSpPr>
            <a:spLocks noGrp="1"/>
          </p:cNvSpPr>
          <p:nvPr>
            <p:ph type="sldNum" sz="quarter" idx="10"/>
          </p:nvPr>
        </p:nvSpPr>
        <p:spPr/>
        <p:txBody>
          <a:bodyPr/>
          <a:lstStyle/>
          <a:p>
            <a:fld id="{94DE98C4-8A32-4331-ADF6-5A5E1568D77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51F9BD51-3A9D-4A29-B3A4-1E12BAA70506}" type="datetimeFigureOut">
              <a:rPr lang="en-US" smtClean="0"/>
              <a:pPr/>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F9BD51-3A9D-4A29-B3A4-1E12BAA70506}" type="datetimeFigureOut">
              <a:rPr lang="en-US" smtClean="0"/>
              <a:pPr/>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F9BD51-3A9D-4A29-B3A4-1E12BAA70506}" type="datetimeFigureOut">
              <a:rPr lang="en-US" smtClean="0"/>
              <a:pPr/>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pic>
        <p:nvPicPr>
          <p:cNvPr id="4" name="Picture 1" descr="TrkB-PPT-V1-Footer1.png"/>
          <p:cNvPicPr>
            <a:picLocks noChangeAspect="1"/>
          </p:cNvPicPr>
          <p:nvPr/>
        </p:nvPicPr>
        <p:blipFill>
          <a:blip r:embed="rId2" cstate="print"/>
          <a:srcRect/>
          <a:stretch>
            <a:fillRect/>
          </a:stretch>
        </p:blipFill>
        <p:spPr bwMode="auto">
          <a:xfrm>
            <a:off x="0" y="5137150"/>
            <a:ext cx="9144000" cy="1892300"/>
          </a:xfrm>
          <a:prstGeom prst="rect">
            <a:avLst/>
          </a:prstGeom>
          <a:noFill/>
          <a:ln w="9525">
            <a:noFill/>
            <a:miter lim="800000"/>
            <a:headEnd/>
            <a:tailEnd/>
          </a:ln>
        </p:spPr>
      </p:pic>
      <p:pic>
        <p:nvPicPr>
          <p:cNvPr id="5" name="Picture 2"/>
          <p:cNvPicPr>
            <a:picLocks noChangeAspect="1"/>
          </p:cNvPicPr>
          <p:nvPr/>
        </p:nvPicPr>
        <p:blipFill>
          <a:blip r:embed="rId3" cstate="print"/>
          <a:srcRect/>
          <a:stretch>
            <a:fillRect/>
          </a:stretch>
        </p:blipFill>
        <p:spPr bwMode="auto">
          <a:xfrm>
            <a:off x="6588125" y="6234113"/>
            <a:ext cx="2160588" cy="290512"/>
          </a:xfrm>
          <a:prstGeom prst="rect">
            <a:avLst/>
          </a:prstGeom>
          <a:noFill/>
          <a:ln w="9525">
            <a:noFill/>
            <a:miter lim="800000"/>
            <a:headEnd/>
            <a:tailEnd/>
          </a:ln>
        </p:spPr>
      </p:pic>
      <p:sp>
        <p:nvSpPr>
          <p:cNvPr id="9" name="Text Placeholder 14"/>
          <p:cNvSpPr>
            <a:spLocks noGrp="1"/>
          </p:cNvSpPr>
          <p:nvPr>
            <p:ph type="body" sz="quarter" idx="16"/>
          </p:nvPr>
        </p:nvSpPr>
        <p:spPr>
          <a:xfrm>
            <a:off x="814388" y="1428933"/>
            <a:ext cx="7562850" cy="4664363"/>
          </a:xfrm>
          <a:prstGeom prst="rect">
            <a:avLst/>
          </a:prstGeom>
        </p:spPr>
        <p:txBody>
          <a:bodyPr vert="horz"/>
          <a:lstStyle>
            <a:lvl1pPr marL="0" indent="0">
              <a:spcBef>
                <a:spcPts val="1200"/>
              </a:spcBef>
              <a:spcAft>
                <a:spcPts val="600"/>
              </a:spcAft>
              <a:buNone/>
              <a:tabLst>
                <a:tab pos="230188" algn="l"/>
              </a:tabLst>
              <a:defRPr sz="3600" b="1">
                <a:solidFill>
                  <a:srgbClr val="008000"/>
                </a:solidFill>
              </a:defRPr>
            </a:lvl1pPr>
            <a:lvl2pPr marL="3175" indent="0">
              <a:spcBef>
                <a:spcPts val="0"/>
              </a:spcBef>
              <a:spcAft>
                <a:spcPts val="1200"/>
              </a:spcAft>
              <a:buNone/>
              <a:defRPr sz="1800" b="1">
                <a:solidFill>
                  <a:schemeClr val="bg2">
                    <a:lumMod val="50000"/>
                  </a:schemeClr>
                </a:solidFill>
              </a:defRPr>
            </a:lvl2pPr>
            <a:lvl3pPr marL="228600" indent="-228600">
              <a:defRPr sz="1800">
                <a:solidFill>
                  <a:schemeClr val="bg2">
                    <a:lumMod val="50000"/>
                  </a:schemeClr>
                </a:solidFill>
              </a:defRPr>
            </a:lvl3pPr>
            <a:lvl4pPr marL="514350" indent="-230188">
              <a:buFont typeface="Lucida Grande"/>
              <a:buChar char="-"/>
              <a:tabLst/>
              <a:defRPr sz="1800">
                <a:solidFill>
                  <a:schemeClr val="bg2">
                    <a:lumMod val="50000"/>
                  </a:schemeClr>
                </a:solidFill>
              </a:defRPr>
            </a:lvl4pPr>
            <a:lvl5pPr marL="747713" indent="-228600">
              <a:buFont typeface="Lucida Grande"/>
              <a:buChar char="·"/>
              <a:defRPr sz="1800">
                <a:solidFill>
                  <a:schemeClr val="bg2">
                    <a:lumMod val="50000"/>
                  </a:schemeClr>
                </a:solidFill>
              </a:defRPr>
            </a:lvl5pPr>
          </a:lstStyle>
          <a:p>
            <a:pPr lvl="0"/>
            <a:r>
              <a:rPr lang="en-US" smtClean="0"/>
              <a:t>Click to edit Master text styles</a:t>
            </a:r>
          </a:p>
          <a:p>
            <a:pPr lvl="1"/>
            <a:r>
              <a:rPr lang="en-US" smtClean="0"/>
              <a:t>Second level</a:t>
            </a:r>
          </a:p>
          <a:p>
            <a:pPr lvl="2"/>
            <a:r>
              <a:rPr lang="en-US" smtClean="0"/>
              <a:t>Third level</a:t>
            </a:r>
          </a:p>
        </p:txBody>
      </p:sp>
      <p:sp>
        <p:nvSpPr>
          <p:cNvPr id="11" name="Title 1"/>
          <p:cNvSpPr>
            <a:spLocks noGrp="1"/>
          </p:cNvSpPr>
          <p:nvPr>
            <p:ph type="title"/>
          </p:nvPr>
        </p:nvSpPr>
        <p:spPr>
          <a:xfrm>
            <a:off x="755576" y="620688"/>
            <a:ext cx="7642911" cy="877032"/>
          </a:xfrm>
          <a:prstGeom prst="rect">
            <a:avLst/>
          </a:prstGeom>
        </p:spPr>
        <p:txBody>
          <a:bodyPr/>
          <a:lstStyle>
            <a:lvl1pPr algn="l">
              <a:defRPr sz="3600" b="1" i="0">
                <a:solidFill>
                  <a:srgbClr val="007C41"/>
                </a:solidFill>
                <a:latin typeface="+mj-lt"/>
              </a:defRPr>
            </a:lvl1pPr>
          </a:lstStyle>
          <a:p>
            <a:r>
              <a:rPr lang="en-US" smtClean="0"/>
              <a:t>Click to edit Master title style</a:t>
            </a:r>
            <a:endParaRPr lang="en-US" dirty="0"/>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F9BD51-3A9D-4A29-B3A4-1E12BAA70506}" type="datetimeFigureOut">
              <a:rPr lang="en-US" smtClean="0"/>
              <a:pPr/>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1F9BD51-3A9D-4A29-B3A4-1E12BAA70506}" type="datetimeFigureOut">
              <a:rPr lang="en-US" smtClean="0"/>
              <a:pPr/>
              <a:t>8/20/2012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51F9BD51-3A9D-4A29-B3A4-1E12BAA70506}" type="datetimeFigureOut">
              <a:rPr lang="en-US" smtClean="0"/>
              <a:pPr/>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51F9BD51-3A9D-4A29-B3A4-1E12BAA70506}" type="datetimeFigureOut">
              <a:rPr lang="en-US" smtClean="0"/>
              <a:pPr/>
              <a:t>8/20/2012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1F9BD51-3A9D-4A29-B3A4-1E12BAA70506}" type="datetimeFigureOut">
              <a:rPr lang="en-US" smtClean="0"/>
              <a:pPr/>
              <a:t>8/20/2012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F9BD51-3A9D-4A29-B3A4-1E12BAA70506}" type="datetimeFigureOut">
              <a:rPr lang="en-US" smtClean="0"/>
              <a:pPr/>
              <a:t>8/20/2012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F9BD51-3A9D-4A29-B3A4-1E12BAA70506}" type="datetimeFigureOut">
              <a:rPr lang="en-US" smtClean="0"/>
              <a:pPr/>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1F9BD51-3A9D-4A29-B3A4-1E12BAA70506}" type="datetimeFigureOut">
              <a:rPr lang="en-US" smtClean="0"/>
              <a:pPr/>
              <a:t>8/20/2012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FA674A0-56CD-41F1-B469-A55EA9536E6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F9BD51-3A9D-4A29-B3A4-1E12BAA70506}" type="datetimeFigureOut">
              <a:rPr lang="en-US" smtClean="0"/>
              <a:pPr/>
              <a:t>8/20/2012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FA674A0-56CD-41F1-B469-A55EA9536E6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5" Type="http://schemas.openxmlformats.org/officeDocument/2006/relationships/image" Target="../media/image5.pn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609600" y="2590800"/>
            <a:ext cx="7562850" cy="2286000"/>
          </a:xfrm>
        </p:spPr>
        <p:txBody>
          <a:bodyPr>
            <a:normAutofit/>
          </a:bodyPr>
          <a:lstStyle/>
          <a:p>
            <a:r>
              <a:rPr lang="en-US" sz="2800" b="0" dirty="0" smtClean="0">
                <a:solidFill>
                  <a:schemeClr val="tx1"/>
                </a:solidFill>
              </a:rPr>
              <a:t>Research has shown that healthy students are better learners. </a:t>
            </a:r>
          </a:p>
          <a:p>
            <a:r>
              <a:rPr lang="en-US" sz="2800" b="0" dirty="0" smtClean="0">
                <a:solidFill>
                  <a:schemeClr val="tx1"/>
                </a:solidFill>
              </a:rPr>
              <a:t>How can you develop a healthy school community using a Comprehensive School Health Approach?</a:t>
            </a:r>
          </a:p>
          <a:p>
            <a:endParaRPr lang="en-CA" sz="2800" b="0" dirty="0" smtClean="0">
              <a:solidFill>
                <a:schemeClr val="tx1"/>
              </a:solidFill>
            </a:endParaRPr>
          </a:p>
          <a:p>
            <a:pPr>
              <a:spcBef>
                <a:spcPts val="0"/>
              </a:spcBef>
              <a:spcAft>
                <a:spcPts val="0"/>
              </a:spcAft>
            </a:pPr>
            <a:endParaRPr lang="en-CA" sz="2800" b="0" dirty="0" smtClean="0">
              <a:solidFill>
                <a:schemeClr val="tx1"/>
              </a:solidFill>
            </a:endParaRPr>
          </a:p>
          <a:p>
            <a:endParaRPr lang="en-CA" sz="2800" dirty="0"/>
          </a:p>
        </p:txBody>
      </p:sp>
      <p:sp>
        <p:nvSpPr>
          <p:cNvPr id="4" name="Title 2"/>
          <p:cNvSpPr>
            <a:spLocks noGrp="1"/>
          </p:cNvSpPr>
          <p:nvPr>
            <p:ph type="title"/>
          </p:nvPr>
        </p:nvSpPr>
        <p:spPr>
          <a:xfrm>
            <a:off x="661474" y="1373372"/>
            <a:ext cx="7467600" cy="877032"/>
          </a:xfrm>
        </p:spPr>
        <p:txBody>
          <a:bodyPr>
            <a:noAutofit/>
          </a:bodyPr>
          <a:lstStyle/>
          <a:p>
            <a:r>
              <a:rPr lang="en-CA" sz="2800" dirty="0" smtClean="0"/>
              <a:t>Developing a Healthy School Community</a:t>
            </a:r>
            <a:endParaRPr lang="en-CA" sz="2800" dirty="0"/>
          </a:p>
        </p:txBody>
      </p:sp>
      <p:pic>
        <p:nvPicPr>
          <p:cNvPr id="12" name="Picture 2" descr="WellnessFundtree.png"/>
          <p:cNvPicPr>
            <a:picLocks noChangeAspect="1"/>
          </p:cNvPicPr>
          <p:nvPr/>
        </p:nvPicPr>
        <p:blipFill>
          <a:blip r:embed="rId3" cstate="print"/>
          <a:srcRect/>
          <a:stretch>
            <a:fillRect/>
          </a:stretch>
        </p:blipFill>
        <p:spPr bwMode="auto">
          <a:xfrm>
            <a:off x="6705600" y="0"/>
            <a:ext cx="2438400" cy="1190625"/>
          </a:xfrm>
          <a:prstGeom prst="rect">
            <a:avLst/>
          </a:prstGeom>
          <a:noFill/>
          <a:ln w="9525">
            <a:noFill/>
            <a:miter lim="800000"/>
            <a:headEnd/>
            <a:tailEnd/>
          </a:ln>
        </p:spPr>
      </p:pic>
      <p:pic>
        <p:nvPicPr>
          <p:cNvPr id="1031" name="Picture 3" descr="mcs-vis-logo-ahs-colour"/>
          <p:cNvPicPr>
            <a:picLocks noChangeAspect="1" noChangeArrowheads="1"/>
          </p:cNvPicPr>
          <p:nvPr/>
        </p:nvPicPr>
        <p:blipFill>
          <a:blip r:embed="rId4" cstate="print"/>
          <a:srcRect/>
          <a:stretch>
            <a:fillRect/>
          </a:stretch>
        </p:blipFill>
        <p:spPr bwMode="auto">
          <a:xfrm>
            <a:off x="3352800" y="457200"/>
            <a:ext cx="2084949" cy="609600"/>
          </a:xfrm>
          <a:prstGeom prst="rect">
            <a:avLst/>
          </a:prstGeom>
          <a:noFill/>
          <a:ln w="9525">
            <a:noFill/>
            <a:miter lim="800000"/>
            <a:headEnd/>
            <a:tailEnd/>
          </a:ln>
        </p:spPr>
      </p:pic>
      <p:pic>
        <p:nvPicPr>
          <p:cNvPr id="1026" name="Picture 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28600" y="152400"/>
            <a:ext cx="22098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533400" y="1676400"/>
            <a:ext cx="5105400" cy="3124200"/>
          </a:xfrm>
        </p:spPr>
        <p:txBody>
          <a:bodyPr>
            <a:noAutofit/>
          </a:bodyPr>
          <a:lstStyle/>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Use an “Action Plan” template</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State goals (SMART Goals)</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Identify strategies</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List resources</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Specify roles and responsibilities</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Identify links to the curriculum</a:t>
            </a:r>
          </a:p>
          <a:p>
            <a:pPr marL="196850" indent="-514350">
              <a:spcBef>
                <a:spcPts val="600"/>
              </a:spcBef>
              <a:spcAft>
                <a:spcPts val="0"/>
              </a:spcAft>
              <a:buFont typeface="Arial" pitchFamily="34" charset="0"/>
              <a:buChar char="•"/>
              <a:defRPr/>
            </a:pPr>
            <a:r>
              <a:rPr lang="en-CA" sz="2400" b="0" dirty="0" smtClean="0">
                <a:solidFill>
                  <a:schemeClr val="tx1"/>
                </a:solidFill>
                <a:ea typeface="ＭＳ Ｐゴシック" charset="-128"/>
              </a:rPr>
              <a:t>Share the action plan with others</a:t>
            </a:r>
          </a:p>
          <a:p>
            <a:endParaRPr lang="en-US" sz="2000" dirty="0"/>
          </a:p>
        </p:txBody>
      </p:sp>
      <p:sp>
        <p:nvSpPr>
          <p:cNvPr id="3" name="Title 2"/>
          <p:cNvSpPr>
            <a:spLocks noGrp="1"/>
          </p:cNvSpPr>
          <p:nvPr>
            <p:ph type="title"/>
          </p:nvPr>
        </p:nvSpPr>
        <p:spPr>
          <a:xfrm>
            <a:off x="533400" y="609600"/>
            <a:ext cx="3886200" cy="609600"/>
          </a:xfrm>
        </p:spPr>
        <p:txBody>
          <a:bodyPr>
            <a:normAutofit/>
          </a:bodyPr>
          <a:lstStyle/>
          <a:p>
            <a:r>
              <a:rPr lang="en-CA" sz="2800" dirty="0" smtClean="0">
                <a:solidFill>
                  <a:srgbClr val="008000"/>
                </a:solidFill>
                <a:latin typeface="+mn-lt"/>
                <a:ea typeface="ＭＳ Ｐゴシック" charset="-128"/>
              </a:rPr>
              <a:t>Develop an Action Plan</a:t>
            </a:r>
            <a:endParaRPr lang="en-US" sz="2800" dirty="0">
              <a:solidFill>
                <a:srgbClr val="008000"/>
              </a:solidFill>
              <a:latin typeface="+mn-lt"/>
            </a:endParaRPr>
          </a:p>
        </p:txBody>
      </p:sp>
      <p:pic>
        <p:nvPicPr>
          <p:cNvPr id="8" name="Picture 5"/>
          <p:cNvPicPr>
            <a:picLocks noChangeAspect="1"/>
          </p:cNvPicPr>
          <p:nvPr/>
        </p:nvPicPr>
        <p:blipFill>
          <a:blip r:embed="rId3" cstate="print"/>
          <a:srcRect/>
          <a:stretch>
            <a:fillRect/>
          </a:stretch>
        </p:blipFill>
        <p:spPr bwMode="auto">
          <a:xfrm>
            <a:off x="5943600" y="1676400"/>
            <a:ext cx="2667001" cy="1752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457200" y="3657600"/>
            <a:ext cx="7772400" cy="2286000"/>
          </a:xfrm>
        </p:spPr>
        <p:txBody>
          <a:bodyPr>
            <a:noAutofit/>
          </a:bodyPr>
          <a:lstStyle/>
          <a:p>
            <a:pPr marL="196850" indent="-514350">
              <a:spcBef>
                <a:spcPts val="0"/>
              </a:spcBef>
              <a:spcAft>
                <a:spcPts val="0"/>
              </a:spcAft>
              <a:buSzPct val="65000"/>
              <a:buFont typeface="Arial" pitchFamily="34" charset="0"/>
              <a:buChar char="•"/>
            </a:pPr>
            <a:r>
              <a:rPr lang="en-CA" sz="2400" b="0" dirty="0" smtClean="0">
                <a:solidFill>
                  <a:schemeClr val="tx1"/>
                </a:solidFill>
                <a:ea typeface="ＭＳ Ｐゴシック" charset="-128"/>
              </a:rPr>
              <a:t>Were your goals reached?</a:t>
            </a:r>
          </a:p>
          <a:p>
            <a:pPr marL="196850" indent="-514350">
              <a:spcBef>
                <a:spcPts val="0"/>
              </a:spcBef>
              <a:spcAft>
                <a:spcPts val="0"/>
              </a:spcAft>
              <a:buSzPct val="65000"/>
              <a:buFont typeface="Arial" pitchFamily="34" charset="0"/>
              <a:buChar char="•"/>
            </a:pPr>
            <a:r>
              <a:rPr lang="en-CA" sz="2400" b="0" dirty="0" smtClean="0">
                <a:solidFill>
                  <a:schemeClr val="tx1"/>
                </a:solidFill>
                <a:ea typeface="ＭＳ Ｐゴシック" charset="-128"/>
              </a:rPr>
              <a:t>Record results</a:t>
            </a:r>
          </a:p>
          <a:p>
            <a:pPr marL="196850" indent="-514350">
              <a:spcBef>
                <a:spcPts val="0"/>
              </a:spcBef>
              <a:spcAft>
                <a:spcPts val="0"/>
              </a:spcAft>
              <a:buSzPct val="65000"/>
              <a:buFont typeface="Arial" pitchFamily="34" charset="0"/>
              <a:buChar char="•"/>
            </a:pPr>
            <a:r>
              <a:rPr lang="en-CA" sz="2400" b="0" dirty="0" smtClean="0">
                <a:solidFill>
                  <a:schemeClr val="tx1"/>
                </a:solidFill>
                <a:ea typeface="ＭＳ Ｐゴシック" charset="-128"/>
              </a:rPr>
              <a:t>Gather input from school community</a:t>
            </a:r>
          </a:p>
          <a:p>
            <a:pPr marL="517525" lvl="1" indent="-514350">
              <a:spcAft>
                <a:spcPts val="0"/>
              </a:spcAft>
              <a:buSzPct val="65000"/>
              <a:buFont typeface="Arial" pitchFamily="34" charset="0"/>
              <a:buChar char="•"/>
            </a:pPr>
            <a:r>
              <a:rPr lang="en-CA" sz="2400" b="0" dirty="0" smtClean="0">
                <a:solidFill>
                  <a:schemeClr val="tx1"/>
                </a:solidFill>
                <a:ea typeface="ＭＳ Ｐゴシック" charset="-128"/>
              </a:rPr>
              <a:t>Consider what worked and what was not as successful</a:t>
            </a:r>
          </a:p>
          <a:p>
            <a:pPr marL="196850" indent="-514350">
              <a:spcBef>
                <a:spcPts val="0"/>
              </a:spcBef>
              <a:spcAft>
                <a:spcPts val="0"/>
              </a:spcAft>
              <a:buSzPct val="65000"/>
              <a:buFont typeface="Arial" pitchFamily="34" charset="0"/>
              <a:buChar char="•"/>
            </a:pPr>
            <a:r>
              <a:rPr lang="en-CA" sz="2400" b="0" dirty="0" smtClean="0">
                <a:solidFill>
                  <a:schemeClr val="tx1"/>
                </a:solidFill>
                <a:ea typeface="ＭＳ Ｐゴシック" charset="-128"/>
              </a:rPr>
              <a:t>Be proud and celebrate!</a:t>
            </a:r>
          </a:p>
          <a:p>
            <a:endParaRPr lang="en-US" sz="2400" dirty="0"/>
          </a:p>
        </p:txBody>
      </p:sp>
      <p:sp>
        <p:nvSpPr>
          <p:cNvPr id="3" name="Title 2"/>
          <p:cNvSpPr>
            <a:spLocks noGrp="1"/>
          </p:cNvSpPr>
          <p:nvPr>
            <p:ph type="title"/>
          </p:nvPr>
        </p:nvSpPr>
        <p:spPr>
          <a:xfrm>
            <a:off x="381000" y="3048000"/>
            <a:ext cx="5029200" cy="533400"/>
          </a:xfrm>
        </p:spPr>
        <p:txBody>
          <a:bodyPr>
            <a:normAutofit/>
          </a:bodyPr>
          <a:lstStyle/>
          <a:p>
            <a:r>
              <a:rPr lang="en-CA" sz="2800" dirty="0" smtClean="0">
                <a:solidFill>
                  <a:srgbClr val="008000"/>
                </a:solidFill>
                <a:latin typeface="+mn-lt"/>
                <a:ea typeface="ＭＳ Ｐゴシック" charset="-128"/>
              </a:rPr>
              <a:t>Reflect, Evaluate and Celebrate</a:t>
            </a:r>
            <a:endParaRPr lang="en-US" sz="2800" dirty="0">
              <a:solidFill>
                <a:srgbClr val="008000"/>
              </a:solidFill>
              <a:latin typeface="+mn-lt"/>
            </a:endParaRPr>
          </a:p>
        </p:txBody>
      </p:sp>
      <p:pic>
        <p:nvPicPr>
          <p:cNvPr id="4" name="Picture 5"/>
          <p:cNvPicPr>
            <a:picLocks noChangeAspect="1"/>
          </p:cNvPicPr>
          <p:nvPr/>
        </p:nvPicPr>
        <p:blipFill>
          <a:blip r:embed="rId3" cstate="print"/>
          <a:srcRect/>
          <a:stretch>
            <a:fillRect/>
          </a:stretch>
        </p:blipFill>
        <p:spPr bwMode="auto">
          <a:xfrm>
            <a:off x="6477000" y="2438400"/>
            <a:ext cx="2438400" cy="1752600"/>
          </a:xfrm>
          <a:prstGeom prst="rect">
            <a:avLst/>
          </a:prstGeom>
          <a:noFill/>
          <a:ln w="9525">
            <a:noFill/>
            <a:miter lim="800000"/>
            <a:headEnd/>
            <a:tailEnd/>
          </a:ln>
        </p:spPr>
      </p:pic>
      <p:sp>
        <p:nvSpPr>
          <p:cNvPr id="5" name="Rectangle 4"/>
          <p:cNvSpPr/>
          <p:nvPr/>
        </p:nvSpPr>
        <p:spPr>
          <a:xfrm>
            <a:off x="381000" y="838200"/>
            <a:ext cx="5181600" cy="523220"/>
          </a:xfrm>
          <a:prstGeom prst="rect">
            <a:avLst/>
          </a:prstGeom>
        </p:spPr>
        <p:txBody>
          <a:bodyPr wrap="square">
            <a:spAutoFit/>
          </a:bodyPr>
          <a:lstStyle/>
          <a:p>
            <a:r>
              <a:rPr lang="en-CA" sz="2800" b="1" dirty="0" smtClean="0">
                <a:solidFill>
                  <a:srgbClr val="008000"/>
                </a:solidFill>
                <a:ea typeface="ＭＳ Ｐゴシック" charset="-128"/>
              </a:rPr>
              <a:t>Implement and Monitor</a:t>
            </a:r>
            <a:endParaRPr lang="en-US" sz="2800" b="1" dirty="0">
              <a:solidFill>
                <a:srgbClr val="008000"/>
              </a:solidFill>
            </a:endParaRPr>
          </a:p>
        </p:txBody>
      </p:sp>
      <p:sp>
        <p:nvSpPr>
          <p:cNvPr id="6" name="Rectangle 5"/>
          <p:cNvSpPr/>
          <p:nvPr/>
        </p:nvSpPr>
        <p:spPr>
          <a:xfrm>
            <a:off x="609600" y="1295400"/>
            <a:ext cx="7696200" cy="1569660"/>
          </a:xfrm>
          <a:prstGeom prst="rect">
            <a:avLst/>
          </a:prstGeom>
        </p:spPr>
        <p:txBody>
          <a:bodyPr wrap="square">
            <a:spAutoFit/>
          </a:bodyPr>
          <a:lstStyle/>
          <a:p>
            <a:pPr marL="196850" indent="-514350">
              <a:buSzPct val="65000"/>
              <a:buFont typeface="Arial" pitchFamily="34" charset="0"/>
              <a:buChar char="•"/>
            </a:pPr>
            <a:r>
              <a:rPr lang="en-CA" sz="2400" dirty="0" smtClean="0">
                <a:ea typeface="ＭＳ Ｐゴシック" charset="-128"/>
              </a:rPr>
              <a:t>Host a launch</a:t>
            </a:r>
          </a:p>
          <a:p>
            <a:pPr marL="196850" indent="-514350">
              <a:buSzPct val="65000"/>
              <a:buFont typeface="Arial" pitchFamily="34" charset="0"/>
              <a:buChar char="•"/>
            </a:pPr>
            <a:r>
              <a:rPr lang="en-CA" sz="2400" dirty="0" smtClean="0">
                <a:ea typeface="ＭＳ Ｐゴシック" charset="-128"/>
              </a:rPr>
              <a:t>Communication is key –engage the students in this</a:t>
            </a:r>
          </a:p>
          <a:p>
            <a:pPr marL="196850" indent="-514350">
              <a:buSzPct val="65000"/>
              <a:buFont typeface="Arial" pitchFamily="34" charset="0"/>
              <a:buChar char="•"/>
            </a:pPr>
            <a:r>
              <a:rPr lang="en-CA" sz="2400" dirty="0" smtClean="0">
                <a:ea typeface="ＭＳ Ｐゴシック" charset="-128"/>
              </a:rPr>
              <a:t>Track progress</a:t>
            </a:r>
          </a:p>
          <a:p>
            <a:pPr marL="196850" indent="-514350">
              <a:buSzPct val="65000"/>
              <a:buFont typeface="Arial" pitchFamily="34" charset="0"/>
              <a:buChar char="•"/>
            </a:pPr>
            <a:r>
              <a:rPr lang="en-CA" sz="2400" dirty="0" smtClean="0">
                <a:ea typeface="ＭＳ Ｐゴシック" charset="-128"/>
              </a:rPr>
              <a:t>Any changes? Inform everyone</a:t>
            </a: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Title 2"/>
          <p:cNvSpPr>
            <a:spLocks noGrp="1"/>
          </p:cNvSpPr>
          <p:nvPr>
            <p:ph type="title"/>
          </p:nvPr>
        </p:nvSpPr>
        <p:spPr bwMode="auto">
          <a:xfrm>
            <a:off x="304800" y="152400"/>
            <a:ext cx="8458200" cy="876300"/>
          </a:xfrm>
          <a:noFill/>
          <a:ln>
            <a:miter lim="800000"/>
            <a:headEnd/>
            <a:tailEnd/>
          </a:ln>
        </p:spPr>
        <p:txBody>
          <a:bodyPr vert="horz" wrap="square" lIns="91440" tIns="45720" rIns="91440" bIns="45720" numCol="1" anchor="t" anchorCtr="0" compatLnSpc="1">
            <a:prstTxWarp prst="textNoShape">
              <a:avLst/>
            </a:prstTxWarp>
            <a:noAutofit/>
          </a:bodyPr>
          <a:lstStyle/>
          <a:p>
            <a:pPr algn="ctr"/>
            <a:r>
              <a:rPr lang="en-US" sz="2800" dirty="0" smtClean="0"/>
              <a:t>A process to support the development of </a:t>
            </a:r>
            <a:br>
              <a:rPr lang="en-US" sz="2800" dirty="0" smtClean="0"/>
            </a:br>
            <a:r>
              <a:rPr lang="en-US" sz="2800" dirty="0" smtClean="0"/>
              <a:t>healthy school communities</a:t>
            </a:r>
            <a:endParaRPr lang="en-US" sz="2800" dirty="0" smtClean="0">
              <a:solidFill>
                <a:srgbClr val="008000"/>
              </a:solidFill>
            </a:endParaRPr>
          </a:p>
        </p:txBody>
      </p:sp>
      <p:sp>
        <p:nvSpPr>
          <p:cNvPr id="8" name="Rectangle 3"/>
          <p:cNvSpPr txBox="1">
            <a:spLocks noChangeArrowheads="1"/>
          </p:cNvSpPr>
          <p:nvPr/>
        </p:nvSpPr>
        <p:spPr bwMode="auto">
          <a:xfrm>
            <a:off x="7010400" y="1981200"/>
            <a:ext cx="1714500" cy="3276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a:spcBef>
                <a:spcPts val="300"/>
              </a:spcBef>
            </a:pPr>
            <a:r>
              <a:rPr lang="en-US" sz="1100" dirty="0" smtClean="0">
                <a:solidFill>
                  <a:srgbClr val="92D050"/>
                </a:solidFill>
                <a:latin typeface="Century Gothic" pitchFamily="34" charset="0"/>
              </a:rPr>
              <a:t>Alberta Health Services. </a:t>
            </a:r>
            <a:r>
              <a:rPr lang="en-US" sz="1100" i="1" dirty="0" smtClean="0">
                <a:solidFill>
                  <a:srgbClr val="92D050"/>
                </a:solidFill>
                <a:latin typeface="Century Gothic" pitchFamily="34" charset="0"/>
              </a:rPr>
              <a:t>Comprehensive School Health</a:t>
            </a:r>
            <a:r>
              <a:rPr lang="en-US" sz="1100" dirty="0" smtClean="0">
                <a:solidFill>
                  <a:srgbClr val="92D050"/>
                </a:solidFill>
                <a:latin typeface="Century Gothic" pitchFamily="34" charset="0"/>
              </a:rPr>
              <a:t>.</a:t>
            </a:r>
          </a:p>
          <a:p>
            <a:pPr>
              <a:spcBef>
                <a:spcPts val="300"/>
              </a:spcBef>
            </a:pPr>
            <a:endParaRPr lang="en-US" sz="1100" dirty="0" smtClean="0">
              <a:solidFill>
                <a:srgbClr val="92D050"/>
              </a:solidFill>
              <a:latin typeface="Century Gothic" pitchFamily="34" charset="0"/>
            </a:endParaRPr>
          </a:p>
          <a:p>
            <a:pPr>
              <a:spcBef>
                <a:spcPts val="300"/>
              </a:spcBef>
            </a:pPr>
            <a:r>
              <a:rPr lang="en-US" sz="1100" dirty="0" smtClean="0">
                <a:solidFill>
                  <a:srgbClr val="92D050"/>
                </a:solidFill>
                <a:latin typeface="Century Gothic" pitchFamily="34" charset="0"/>
              </a:rPr>
              <a:t>Joint Consortium for School Health. (2008). </a:t>
            </a:r>
            <a:r>
              <a:rPr lang="en-US" sz="1100" i="1" dirty="0" smtClean="0">
                <a:solidFill>
                  <a:srgbClr val="92D050"/>
                </a:solidFill>
                <a:latin typeface="Century Gothic" pitchFamily="34" charset="0"/>
              </a:rPr>
              <a:t>What is Comprehensive School Health? </a:t>
            </a:r>
          </a:p>
          <a:p>
            <a:pPr>
              <a:spcBef>
                <a:spcPts val="300"/>
              </a:spcBef>
            </a:pPr>
            <a:endParaRPr lang="en-US" sz="1100" dirty="0" smtClean="0">
              <a:solidFill>
                <a:srgbClr val="92D050"/>
              </a:solidFill>
              <a:latin typeface="Century Gothic" pitchFamily="34" charset="0"/>
            </a:endParaRPr>
          </a:p>
          <a:p>
            <a:pPr>
              <a:spcBef>
                <a:spcPts val="300"/>
              </a:spcBef>
            </a:pPr>
            <a:r>
              <a:rPr lang="en-US" sz="1100" dirty="0" smtClean="0">
                <a:solidFill>
                  <a:srgbClr val="92D050"/>
                </a:solidFill>
                <a:latin typeface="Century Gothic" pitchFamily="34" charset="0"/>
              </a:rPr>
              <a:t>Queensland Government. (2005). </a:t>
            </a:r>
            <a:r>
              <a:rPr lang="en-US" sz="1100" i="1" dirty="0" smtClean="0">
                <a:solidFill>
                  <a:srgbClr val="92D050"/>
                </a:solidFill>
                <a:latin typeface="Century Gothic" pitchFamily="34" charset="0"/>
              </a:rPr>
              <a:t>Health Promoting Schools Toolbox</a:t>
            </a:r>
            <a:r>
              <a:rPr lang="en-US" sz="1100" dirty="0" smtClean="0">
                <a:solidFill>
                  <a:srgbClr val="92D050"/>
                </a:solidFill>
                <a:latin typeface="Century Gothic" pitchFamily="34" charset="0"/>
              </a:rPr>
              <a:t> </a:t>
            </a:r>
            <a:endParaRPr lang="en-US" sz="1100" dirty="0">
              <a:solidFill>
                <a:srgbClr val="92D050"/>
              </a:solidFill>
              <a:latin typeface="Century Gothic" pitchFamily="34" charset="0"/>
            </a:endParaRPr>
          </a:p>
        </p:txBody>
      </p:sp>
      <p:pic>
        <p:nvPicPr>
          <p:cNvPr id="9" name="Picture 8" descr="Model-FINAL.png"/>
          <p:cNvPicPr>
            <a:picLocks noChangeAspect="1"/>
          </p:cNvPicPr>
          <p:nvPr/>
        </p:nvPicPr>
        <p:blipFill>
          <a:blip r:embed="rId3" cstate="print"/>
          <a:stretch>
            <a:fillRect/>
          </a:stretch>
        </p:blipFill>
        <p:spPr>
          <a:xfrm>
            <a:off x="381000" y="914400"/>
            <a:ext cx="5638800" cy="5474563"/>
          </a:xfrm>
          <a:prstGeom prst="rect">
            <a:avLst/>
          </a:prstGeom>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089451" y="798255"/>
            <a:ext cx="4038600" cy="2554545"/>
          </a:xfrm>
          <a:prstGeom prst="rect">
            <a:avLst/>
          </a:prstGeom>
          <a:noFill/>
        </p:spPr>
        <p:txBody>
          <a:bodyPr wrap="square" rtlCol="0">
            <a:spAutoFit/>
          </a:bodyPr>
          <a:lstStyle/>
          <a:p>
            <a:r>
              <a:rPr lang="en-CA" sz="2800" b="1" dirty="0" smtClean="0">
                <a:solidFill>
                  <a:srgbClr val="008000"/>
                </a:solidFill>
              </a:rPr>
              <a:t>A healthy school community extends beyond the school and into the outside community</a:t>
            </a:r>
          </a:p>
          <a:p>
            <a:endParaRPr lang="en-CA" sz="200" b="1" dirty="0" smtClean="0">
              <a:solidFill>
                <a:srgbClr val="008000"/>
              </a:solidFill>
            </a:endParaRPr>
          </a:p>
          <a:p>
            <a:endParaRPr lang="en-US" dirty="0"/>
          </a:p>
        </p:txBody>
      </p:sp>
      <p:pic>
        <p:nvPicPr>
          <p:cNvPr id="5" name="Picture 4" descr="diagram.png"/>
          <p:cNvPicPr>
            <a:picLocks noChangeAspect="1"/>
          </p:cNvPicPr>
          <p:nvPr/>
        </p:nvPicPr>
        <p:blipFill>
          <a:blip r:embed="rId3"/>
          <a:stretch>
            <a:fillRect/>
          </a:stretch>
        </p:blipFill>
        <p:spPr>
          <a:xfrm>
            <a:off x="0" y="304800"/>
            <a:ext cx="5192889" cy="6096000"/>
          </a:xfrm>
          <a:prstGeom prst="rect">
            <a:avLst/>
          </a:prstGeom>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5801" y="457200"/>
            <a:ext cx="4876800" cy="762000"/>
          </a:xfrm>
        </p:spPr>
        <p:txBody>
          <a:bodyPr>
            <a:normAutofit/>
          </a:bodyPr>
          <a:lstStyle/>
          <a:p>
            <a:r>
              <a:rPr lang="en-CA" sz="2800" dirty="0" smtClean="0"/>
              <a:t>Embedding Practice in Alberta</a:t>
            </a:r>
            <a:endParaRPr lang="en-CA" sz="2700" b="0" dirty="0">
              <a:solidFill>
                <a:schemeClr val="tx1"/>
              </a:solidFill>
            </a:endParaRPr>
          </a:p>
        </p:txBody>
      </p:sp>
      <p:pic>
        <p:nvPicPr>
          <p:cNvPr id="1027" name="Picture 3"/>
          <p:cNvPicPr>
            <a:picLocks noChangeAspect="1" noChangeArrowheads="1"/>
          </p:cNvPicPr>
          <p:nvPr/>
        </p:nvPicPr>
        <p:blipFill>
          <a:blip r:embed="rId3" cstate="print"/>
          <a:srcRect/>
          <a:stretch>
            <a:fillRect/>
          </a:stretch>
        </p:blipFill>
        <p:spPr bwMode="auto">
          <a:xfrm>
            <a:off x="457200" y="1600200"/>
            <a:ext cx="3429000" cy="4435140"/>
          </a:xfrm>
          <a:prstGeom prst="rect">
            <a:avLst/>
          </a:prstGeom>
          <a:noFill/>
          <a:ln w="9525">
            <a:noFill/>
            <a:miter lim="800000"/>
            <a:headEnd/>
            <a:tailEnd/>
          </a:ln>
        </p:spPr>
      </p:pic>
      <p:pic>
        <p:nvPicPr>
          <p:cNvPr id="6" name="Picture 2"/>
          <p:cNvPicPr>
            <a:picLocks noChangeAspect="1" noChangeArrowheads="1"/>
          </p:cNvPicPr>
          <p:nvPr/>
        </p:nvPicPr>
        <p:blipFill>
          <a:blip r:embed="rId4" cstate="print"/>
          <a:srcRect/>
          <a:stretch>
            <a:fillRect/>
          </a:stretch>
        </p:blipFill>
        <p:spPr bwMode="auto">
          <a:xfrm>
            <a:off x="4191000" y="1371600"/>
            <a:ext cx="3487914" cy="4511340"/>
          </a:xfrm>
          <a:prstGeom prst="rect">
            <a:avLst/>
          </a:prstGeom>
          <a:noFill/>
          <a:ln w="9525">
            <a:noFill/>
            <a:miter lim="800000"/>
            <a:headEnd/>
            <a:tailEnd/>
          </a:ln>
        </p:spPr>
      </p:pic>
      <p:sp>
        <p:nvSpPr>
          <p:cNvPr id="8" name="TextBox 7"/>
          <p:cNvSpPr txBox="1"/>
          <p:nvPr/>
        </p:nvSpPr>
        <p:spPr>
          <a:xfrm>
            <a:off x="762000" y="1143000"/>
            <a:ext cx="3048000" cy="400110"/>
          </a:xfrm>
          <a:prstGeom prst="rect">
            <a:avLst/>
          </a:prstGeom>
          <a:noFill/>
        </p:spPr>
        <p:txBody>
          <a:bodyPr wrap="square" rtlCol="0">
            <a:spAutoFit/>
          </a:bodyPr>
          <a:lstStyle/>
          <a:p>
            <a:r>
              <a:rPr lang="en-CA" sz="2000" dirty="0" smtClean="0"/>
              <a:t>Foundational Documents</a:t>
            </a:r>
            <a:endParaRPr lang="en-CA" sz="2000" dirty="0"/>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814388" y="1428933"/>
            <a:ext cx="6196012" cy="4209867"/>
          </a:xfrm>
        </p:spPr>
        <p:txBody>
          <a:bodyPr>
            <a:normAutofit/>
          </a:bodyPr>
          <a:lstStyle/>
          <a:p>
            <a:r>
              <a:rPr lang="en-US" sz="2400" dirty="0" smtClean="0">
                <a:solidFill>
                  <a:schemeClr val="tx1"/>
                </a:solidFill>
              </a:rPr>
              <a:t>2x2x2 </a:t>
            </a:r>
          </a:p>
          <a:p>
            <a:r>
              <a:rPr lang="en-US" sz="2400" b="0" dirty="0" smtClean="0">
                <a:solidFill>
                  <a:schemeClr val="tx1"/>
                </a:solidFill>
              </a:rPr>
              <a:t>In the next 2 </a:t>
            </a:r>
            <a:r>
              <a:rPr lang="en-US" sz="2400" dirty="0" smtClean="0">
                <a:solidFill>
                  <a:schemeClr val="tx1"/>
                </a:solidFill>
              </a:rPr>
              <a:t>days</a:t>
            </a:r>
            <a:r>
              <a:rPr lang="en-US" sz="2400" b="0" dirty="0" smtClean="0">
                <a:solidFill>
                  <a:schemeClr val="tx1"/>
                </a:solidFill>
              </a:rPr>
              <a:t> I will…</a:t>
            </a:r>
          </a:p>
          <a:p>
            <a:r>
              <a:rPr lang="en-US" sz="2400" b="0" dirty="0" smtClean="0">
                <a:solidFill>
                  <a:schemeClr val="tx1"/>
                </a:solidFill>
              </a:rPr>
              <a:t>In the next 2 </a:t>
            </a:r>
            <a:r>
              <a:rPr lang="en-US" sz="2400" dirty="0" smtClean="0">
                <a:solidFill>
                  <a:schemeClr val="tx1"/>
                </a:solidFill>
              </a:rPr>
              <a:t>weeks</a:t>
            </a:r>
            <a:r>
              <a:rPr lang="en-US" sz="2400" b="0" dirty="0" smtClean="0">
                <a:solidFill>
                  <a:schemeClr val="tx1"/>
                </a:solidFill>
              </a:rPr>
              <a:t> I will…</a:t>
            </a:r>
          </a:p>
          <a:p>
            <a:r>
              <a:rPr lang="en-US" sz="2400" b="0" dirty="0" smtClean="0">
                <a:solidFill>
                  <a:schemeClr val="tx1"/>
                </a:solidFill>
              </a:rPr>
              <a:t>In the next 2 </a:t>
            </a:r>
            <a:r>
              <a:rPr lang="en-US" sz="2400" dirty="0" smtClean="0">
                <a:solidFill>
                  <a:schemeClr val="tx1"/>
                </a:solidFill>
              </a:rPr>
              <a:t>months</a:t>
            </a:r>
            <a:r>
              <a:rPr lang="en-US" sz="2400" b="0" dirty="0" smtClean="0">
                <a:solidFill>
                  <a:schemeClr val="tx1"/>
                </a:solidFill>
              </a:rPr>
              <a:t> I will…</a:t>
            </a:r>
          </a:p>
          <a:p>
            <a:r>
              <a:rPr lang="en-US" sz="2400" b="0" dirty="0" smtClean="0">
                <a:solidFill>
                  <a:schemeClr val="tx1"/>
                </a:solidFill>
              </a:rPr>
              <a:t>As a teacher what is your role?</a:t>
            </a:r>
          </a:p>
          <a:p>
            <a:r>
              <a:rPr lang="en-US" sz="2400" b="0" dirty="0" smtClean="0">
                <a:solidFill>
                  <a:schemeClr val="tx1"/>
                </a:solidFill>
              </a:rPr>
              <a:t>Contact Information</a:t>
            </a:r>
          </a:p>
          <a:p>
            <a:r>
              <a:rPr lang="en-US" sz="2400" b="0" dirty="0" smtClean="0">
                <a:solidFill>
                  <a:schemeClr val="tx1"/>
                </a:solidFill>
              </a:rPr>
              <a:t>Partners Handout</a:t>
            </a:r>
          </a:p>
          <a:p>
            <a:endParaRPr lang="en-US" sz="2400" b="0" dirty="0" smtClean="0">
              <a:solidFill>
                <a:schemeClr val="tx1"/>
              </a:solidFill>
            </a:endParaRPr>
          </a:p>
          <a:p>
            <a:pPr>
              <a:buFont typeface="Arial" pitchFamily="34" charset="0"/>
              <a:buChar char="•"/>
            </a:pPr>
            <a:endParaRPr lang="en-US" sz="2400" dirty="0" smtClean="0">
              <a:solidFill>
                <a:schemeClr val="tx1"/>
              </a:solidFill>
            </a:endParaRPr>
          </a:p>
          <a:p>
            <a:pPr>
              <a:buFont typeface="Arial" pitchFamily="34" charset="0"/>
              <a:buChar char="•"/>
            </a:pPr>
            <a:endParaRPr lang="en-US" sz="2400" dirty="0">
              <a:solidFill>
                <a:schemeClr val="tx1"/>
              </a:solidFill>
            </a:endParaRPr>
          </a:p>
        </p:txBody>
      </p:sp>
      <p:sp>
        <p:nvSpPr>
          <p:cNvPr id="3" name="Title 2"/>
          <p:cNvSpPr>
            <a:spLocks noGrp="1"/>
          </p:cNvSpPr>
          <p:nvPr>
            <p:ph type="title"/>
          </p:nvPr>
        </p:nvSpPr>
        <p:spPr>
          <a:xfrm>
            <a:off x="755577" y="620688"/>
            <a:ext cx="2063824" cy="877032"/>
          </a:xfrm>
        </p:spPr>
        <p:txBody>
          <a:bodyPr>
            <a:normAutofit/>
          </a:bodyPr>
          <a:lstStyle/>
          <a:p>
            <a:r>
              <a:rPr lang="en-US" sz="2800" dirty="0" smtClean="0"/>
              <a:t>Next steps…</a:t>
            </a:r>
            <a:endParaRPr lang="en-US" sz="2800" dirty="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457200"/>
            <a:ext cx="5943600" cy="877032"/>
          </a:xfrm>
        </p:spPr>
        <p:txBody>
          <a:bodyPr>
            <a:normAutofit/>
          </a:bodyPr>
          <a:lstStyle/>
          <a:p>
            <a:r>
              <a:rPr lang="en-CA" sz="2800" dirty="0" smtClean="0"/>
              <a:t>What is a Healthy School Community?</a:t>
            </a:r>
            <a:endParaRPr lang="en-CA" sz="2800" dirty="0"/>
          </a:p>
        </p:txBody>
      </p:sp>
      <p:sp>
        <p:nvSpPr>
          <p:cNvPr id="3" name="Rectangle 2"/>
          <p:cNvSpPr/>
          <p:nvPr/>
        </p:nvSpPr>
        <p:spPr>
          <a:xfrm>
            <a:off x="533400" y="1371600"/>
            <a:ext cx="8153400" cy="3416320"/>
          </a:xfrm>
          <a:prstGeom prst="rect">
            <a:avLst/>
          </a:prstGeom>
        </p:spPr>
        <p:txBody>
          <a:bodyPr wrap="square">
            <a:spAutoFit/>
          </a:bodyPr>
          <a:lstStyle/>
          <a:p>
            <a:endParaRPr lang="en-CA" sz="2400" b="1" dirty="0" smtClean="0"/>
          </a:p>
          <a:p>
            <a:r>
              <a:rPr lang="en-US" sz="2400" dirty="0" smtClean="0"/>
              <a:t>A </a:t>
            </a:r>
            <a:r>
              <a:rPr lang="en-US" sz="2400" b="1" dirty="0" smtClean="0"/>
              <a:t>healthy school communit</a:t>
            </a:r>
            <a:r>
              <a:rPr lang="en-US" sz="2400" dirty="0" smtClean="0"/>
              <a:t>y is one in which members of the school community work together to create  physical and social environments that support active, healthy children and youth through the implementation of a </a:t>
            </a:r>
            <a:r>
              <a:rPr lang="en-US" sz="2400" b="1" dirty="0" smtClean="0"/>
              <a:t>comprehensive school health approach</a:t>
            </a:r>
            <a:r>
              <a:rPr lang="en-US" sz="2400" dirty="0" smtClean="0"/>
              <a:t>. </a:t>
            </a:r>
          </a:p>
          <a:p>
            <a:endParaRPr lang="en-US" sz="2400" dirty="0" smtClean="0"/>
          </a:p>
          <a:p>
            <a:r>
              <a:rPr lang="en-US" sz="2400" dirty="0" smtClean="0"/>
              <a:t>It is a school community that constantly strengthens its capacity as a healthy setting for living, learning and working. </a:t>
            </a:r>
            <a:endParaRPr lang="en-CA" sz="2400" dirty="0"/>
          </a:p>
        </p:txBody>
      </p:sp>
      <p:sp>
        <p:nvSpPr>
          <p:cNvPr id="4" name="Rectangle 3"/>
          <p:cNvSpPr/>
          <p:nvPr/>
        </p:nvSpPr>
        <p:spPr>
          <a:xfrm>
            <a:off x="609600" y="4648200"/>
            <a:ext cx="7620000" cy="830997"/>
          </a:xfrm>
          <a:prstGeom prst="rect">
            <a:avLst/>
          </a:prstGeom>
        </p:spPr>
        <p:txBody>
          <a:bodyPr wrap="square">
            <a:spAutoFit/>
          </a:bodyPr>
          <a:lstStyle/>
          <a:p>
            <a:r>
              <a:rPr lang="en-CA" sz="2400" b="1" dirty="0" smtClean="0"/>
              <a:t>Comprehensive School Health </a:t>
            </a:r>
            <a:r>
              <a:rPr lang="en-CA" sz="2400" dirty="0" smtClean="0"/>
              <a:t>is the </a:t>
            </a:r>
            <a:r>
              <a:rPr lang="en-CA" sz="2400" u="sng" dirty="0" smtClean="0"/>
              <a:t>mechanism</a:t>
            </a:r>
            <a:r>
              <a:rPr lang="en-CA" sz="2400" b="1" dirty="0" smtClean="0"/>
              <a:t> not </a:t>
            </a:r>
            <a:r>
              <a:rPr lang="en-CA" sz="2400" dirty="0" smtClean="0"/>
              <a:t>the end result.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457200" y="533400"/>
            <a:ext cx="5486401" cy="877032"/>
          </a:xfrm>
        </p:spPr>
        <p:txBody>
          <a:bodyPr>
            <a:normAutofit/>
          </a:bodyPr>
          <a:lstStyle/>
          <a:p>
            <a:r>
              <a:rPr lang="en-CA" sz="2800" dirty="0" smtClean="0"/>
              <a:t>Joint Consortium for School Health</a:t>
            </a:r>
            <a:endParaRPr lang="en-CA" sz="2800" dirty="0"/>
          </a:p>
        </p:txBody>
      </p:sp>
      <p:sp>
        <p:nvSpPr>
          <p:cNvPr id="4" name="Rectangle 3"/>
          <p:cNvSpPr/>
          <p:nvPr/>
        </p:nvSpPr>
        <p:spPr>
          <a:xfrm>
            <a:off x="304800" y="1524000"/>
            <a:ext cx="8610600" cy="3416320"/>
          </a:xfrm>
          <a:prstGeom prst="rect">
            <a:avLst/>
          </a:prstGeom>
        </p:spPr>
        <p:txBody>
          <a:bodyPr wrap="square">
            <a:spAutoFit/>
          </a:bodyPr>
          <a:lstStyle/>
          <a:p>
            <a:r>
              <a:rPr lang="en-CA" sz="2400" b="1" dirty="0" smtClean="0"/>
              <a:t>Comprehensive school health </a:t>
            </a:r>
            <a:r>
              <a:rPr lang="en-CA" sz="2400" dirty="0" smtClean="0"/>
              <a:t>is an internationally recognized framework for supporting improvements in students’ educational outcomes while addressing school wellness in a planned, integrated and holistic way. </a:t>
            </a:r>
          </a:p>
          <a:p>
            <a:endParaRPr lang="en-CA" sz="2400" dirty="0" smtClean="0"/>
          </a:p>
          <a:p>
            <a:r>
              <a:rPr lang="en-CA" sz="2400" dirty="0" smtClean="0"/>
              <a:t>It is </a:t>
            </a:r>
            <a:r>
              <a:rPr lang="en-CA" sz="2400" b="1" dirty="0" smtClean="0"/>
              <a:t>not</a:t>
            </a:r>
            <a:r>
              <a:rPr lang="en-CA" sz="2400" dirty="0" smtClean="0"/>
              <a:t> just about what happens in the classroom. Rather, it encompasses the whole school environment with actions addressing four distinct but inter-related pillars that provide a strong foundation for a healthy school community (JCSH, 2008).</a:t>
            </a:r>
            <a:endParaRPr lang="en-CA" sz="2400" dirty="0"/>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609600" y="990600"/>
            <a:ext cx="8305800" cy="5333999"/>
          </a:xfrm>
        </p:spPr>
        <p:txBody>
          <a:bodyPr>
            <a:noAutofit/>
          </a:bodyPr>
          <a:lstStyle/>
          <a:p>
            <a:pPr>
              <a:spcBef>
                <a:spcPts val="300"/>
              </a:spcBef>
              <a:spcAft>
                <a:spcPts val="300"/>
              </a:spcAft>
            </a:pPr>
            <a:r>
              <a:rPr lang="en-CA" sz="2400" dirty="0" smtClean="0"/>
              <a:t>Social &amp; Physical Environment</a:t>
            </a:r>
          </a:p>
          <a:p>
            <a:pPr>
              <a:spcBef>
                <a:spcPts val="300"/>
              </a:spcBef>
              <a:spcAft>
                <a:spcPts val="300"/>
              </a:spcAft>
              <a:buFont typeface="Arial" pitchFamily="34" charset="0"/>
              <a:buChar char="•"/>
            </a:pPr>
            <a:r>
              <a:rPr lang="en-CA" sz="2400" b="0" dirty="0" smtClean="0">
                <a:solidFill>
                  <a:schemeClr val="tx1"/>
                </a:solidFill>
              </a:rPr>
              <a:t>sense of belonging, connectedness,  emotional well-being</a:t>
            </a:r>
          </a:p>
          <a:p>
            <a:pPr>
              <a:spcBef>
                <a:spcPts val="300"/>
              </a:spcBef>
              <a:spcAft>
                <a:spcPts val="300"/>
              </a:spcAft>
              <a:buFont typeface="Arial" pitchFamily="34" charset="0"/>
              <a:buChar char="•"/>
            </a:pPr>
            <a:r>
              <a:rPr lang="en-CA" sz="2400" b="0" dirty="0" smtClean="0">
                <a:solidFill>
                  <a:schemeClr val="tx1"/>
                </a:solidFill>
              </a:rPr>
              <a:t>culture , relationships</a:t>
            </a:r>
          </a:p>
          <a:p>
            <a:pPr>
              <a:spcBef>
                <a:spcPts val="300"/>
              </a:spcBef>
              <a:spcAft>
                <a:spcPts val="300"/>
              </a:spcAft>
              <a:buFont typeface="Arial" pitchFamily="34" charset="0"/>
              <a:buChar char="•"/>
            </a:pPr>
            <a:r>
              <a:rPr lang="en-CA" sz="2400" b="0" dirty="0" smtClean="0">
                <a:solidFill>
                  <a:schemeClr val="tx1"/>
                </a:solidFill>
              </a:rPr>
              <a:t>buildings, grounds, amenities</a:t>
            </a:r>
          </a:p>
          <a:p>
            <a:pPr>
              <a:spcBef>
                <a:spcPts val="300"/>
              </a:spcBef>
              <a:spcAft>
                <a:spcPts val="300"/>
              </a:spcAft>
            </a:pPr>
            <a:r>
              <a:rPr lang="en-CA" sz="2400" dirty="0" smtClean="0"/>
              <a:t>Teaching and Learning</a:t>
            </a:r>
          </a:p>
          <a:p>
            <a:pPr>
              <a:spcBef>
                <a:spcPts val="300"/>
              </a:spcBef>
              <a:spcAft>
                <a:spcPts val="300"/>
              </a:spcAft>
              <a:buFont typeface="Arial" pitchFamily="34" charset="0"/>
              <a:buChar char="•"/>
            </a:pPr>
            <a:r>
              <a:rPr lang="en-CA" sz="2400" b="0" dirty="0" smtClean="0">
                <a:solidFill>
                  <a:schemeClr val="tx1"/>
                </a:solidFill>
              </a:rPr>
              <a:t>knowledge &amp; skills development</a:t>
            </a:r>
          </a:p>
          <a:p>
            <a:pPr>
              <a:spcBef>
                <a:spcPts val="300"/>
              </a:spcBef>
              <a:spcAft>
                <a:spcPts val="300"/>
              </a:spcAft>
            </a:pPr>
            <a:r>
              <a:rPr lang="en-CA" sz="2400" dirty="0" smtClean="0"/>
              <a:t>Healthy School Policy</a:t>
            </a:r>
          </a:p>
          <a:p>
            <a:pPr>
              <a:spcBef>
                <a:spcPts val="300"/>
              </a:spcBef>
              <a:spcAft>
                <a:spcPts val="300"/>
              </a:spcAft>
            </a:pPr>
            <a:r>
              <a:rPr lang="en-CA" sz="2400" b="0" dirty="0" smtClean="0">
                <a:solidFill>
                  <a:schemeClr val="tx1"/>
                </a:solidFill>
              </a:rPr>
              <a:t>• practices, decision-making processes, rules, procedures, regulations</a:t>
            </a:r>
          </a:p>
          <a:p>
            <a:pPr>
              <a:spcBef>
                <a:spcPts val="300"/>
              </a:spcBef>
              <a:spcAft>
                <a:spcPts val="300"/>
              </a:spcAft>
            </a:pPr>
            <a:r>
              <a:rPr lang="en-CA" sz="2400" dirty="0" smtClean="0"/>
              <a:t>Partnerships &amp; Services</a:t>
            </a:r>
          </a:p>
          <a:p>
            <a:pPr>
              <a:spcBef>
                <a:spcPts val="300"/>
              </a:spcBef>
              <a:spcAft>
                <a:spcPts val="300"/>
              </a:spcAft>
            </a:pPr>
            <a:r>
              <a:rPr lang="en-CA" sz="2400" b="0" dirty="0" smtClean="0">
                <a:solidFill>
                  <a:schemeClr val="tx1"/>
                </a:solidFill>
              </a:rPr>
              <a:t>• relationships between school, students, families, wider community</a:t>
            </a:r>
          </a:p>
          <a:p>
            <a:pPr>
              <a:spcBef>
                <a:spcPts val="300"/>
              </a:spcBef>
              <a:spcAft>
                <a:spcPts val="300"/>
              </a:spcAft>
              <a:buFont typeface="Arial" pitchFamily="34" charset="0"/>
              <a:buChar char="•"/>
            </a:pPr>
            <a:endParaRPr lang="en-CA" sz="2200" b="0" dirty="0"/>
          </a:p>
        </p:txBody>
      </p:sp>
      <p:sp>
        <p:nvSpPr>
          <p:cNvPr id="3" name="Title 2"/>
          <p:cNvSpPr>
            <a:spLocks noGrp="1"/>
          </p:cNvSpPr>
          <p:nvPr>
            <p:ph type="title"/>
          </p:nvPr>
        </p:nvSpPr>
        <p:spPr>
          <a:xfrm>
            <a:off x="228600" y="152400"/>
            <a:ext cx="8686800" cy="877032"/>
          </a:xfrm>
        </p:spPr>
        <p:txBody>
          <a:bodyPr>
            <a:noAutofit/>
          </a:bodyPr>
          <a:lstStyle/>
          <a:p>
            <a:r>
              <a:rPr lang="en-CA" sz="2800" dirty="0" smtClean="0">
                <a:solidFill>
                  <a:srgbClr val="008000"/>
                </a:solidFill>
              </a:rPr>
              <a:t>Four Pillars of a Comprehensive School Health Approach</a:t>
            </a:r>
            <a:endParaRPr lang="en-CA" sz="2800" dirty="0"/>
          </a:p>
        </p:txBody>
      </p:sp>
      <p:pic>
        <p:nvPicPr>
          <p:cNvPr id="4" name="Picture 2"/>
          <p:cNvPicPr>
            <a:picLocks noChangeAspect="1" noChangeArrowheads="1"/>
          </p:cNvPicPr>
          <p:nvPr/>
        </p:nvPicPr>
        <p:blipFill>
          <a:blip r:embed="rId3" cstate="print"/>
          <a:srcRect/>
          <a:stretch>
            <a:fillRect/>
          </a:stretch>
        </p:blipFill>
        <p:spPr bwMode="auto">
          <a:xfrm>
            <a:off x="6477000" y="1828800"/>
            <a:ext cx="2362200" cy="237626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381000" y="1219201"/>
            <a:ext cx="8382000" cy="4874096"/>
          </a:xfrm>
        </p:spPr>
        <p:txBody>
          <a:bodyPr>
            <a:noAutofit/>
          </a:bodyPr>
          <a:lstStyle/>
          <a:p>
            <a:r>
              <a:rPr lang="en-CA" sz="2200" b="0" dirty="0" smtClean="0">
                <a:solidFill>
                  <a:schemeClr val="tx1"/>
                </a:solidFill>
              </a:rPr>
              <a:t>Health and education are interdependent: healthy students are better learners, and better-educated individuals are healthier (WHO, 2003). </a:t>
            </a:r>
          </a:p>
          <a:p>
            <a:r>
              <a:rPr lang="en-CA" sz="2200" b="0" dirty="0" smtClean="0">
                <a:solidFill>
                  <a:schemeClr val="tx1"/>
                </a:solidFill>
              </a:rPr>
              <a:t>Research has shown that a comprehensive school health approach is an effective way to tap into that connection, improving both health and educational outcomes (Deschesnes et al., 2003).</a:t>
            </a:r>
          </a:p>
          <a:p>
            <a:r>
              <a:rPr lang="en-CA" sz="2200" b="0" dirty="0" smtClean="0">
                <a:solidFill>
                  <a:schemeClr val="tx1"/>
                </a:solidFill>
              </a:rPr>
              <a:t>In the classroom, a comprehensive school health approach helps to improve academic achievement and can increase positive behaviours (Deschesnes et al., 2003). </a:t>
            </a:r>
          </a:p>
          <a:p>
            <a:r>
              <a:rPr lang="en-CA" sz="2200" b="0" dirty="0" smtClean="0">
                <a:solidFill>
                  <a:schemeClr val="tx1"/>
                </a:solidFill>
              </a:rPr>
              <a:t>In the broader school environment, it helps students develop the skills they need to be physically and emotionally healthy for life (WHO, 2007).</a:t>
            </a:r>
            <a:endParaRPr lang="en-CA" sz="2200" b="0" dirty="0">
              <a:solidFill>
                <a:schemeClr val="tx1"/>
              </a:solidFill>
            </a:endParaRPr>
          </a:p>
        </p:txBody>
      </p:sp>
      <p:sp>
        <p:nvSpPr>
          <p:cNvPr id="3" name="Title 2"/>
          <p:cNvSpPr>
            <a:spLocks noGrp="1"/>
          </p:cNvSpPr>
          <p:nvPr>
            <p:ph type="title"/>
          </p:nvPr>
        </p:nvSpPr>
        <p:spPr>
          <a:xfrm>
            <a:off x="457200" y="620688"/>
            <a:ext cx="2362200" cy="446112"/>
          </a:xfrm>
        </p:spPr>
        <p:txBody>
          <a:bodyPr>
            <a:noAutofit/>
          </a:bodyPr>
          <a:lstStyle/>
          <a:p>
            <a:r>
              <a:rPr lang="en-CA" sz="2800" dirty="0" smtClean="0"/>
              <a:t>The Research</a:t>
            </a:r>
            <a:endParaRPr lang="en-CA" sz="2800"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228600" y="914400"/>
            <a:ext cx="8763000" cy="5257801"/>
          </a:xfrm>
        </p:spPr>
        <p:txBody>
          <a:bodyPr>
            <a:noAutofit/>
          </a:bodyPr>
          <a:lstStyle/>
          <a:p>
            <a:pPr>
              <a:spcBef>
                <a:spcPts val="300"/>
              </a:spcBef>
              <a:spcAft>
                <a:spcPts val="300"/>
              </a:spcAft>
              <a:buFont typeface="Arial" pitchFamily="34" charset="0"/>
              <a:buChar char="•"/>
            </a:pPr>
            <a:r>
              <a:rPr lang="en-CA" sz="2400" b="0" dirty="0" smtClean="0">
                <a:solidFill>
                  <a:schemeClr val="tx1"/>
                </a:solidFill>
              </a:rPr>
              <a:t> Healthy young people learn better and achieve more</a:t>
            </a:r>
          </a:p>
          <a:p>
            <a:pPr>
              <a:spcBef>
                <a:spcPts val="300"/>
              </a:spcBef>
              <a:spcAft>
                <a:spcPts val="300"/>
              </a:spcAft>
            </a:pPr>
            <a:r>
              <a:rPr lang="en-CA" sz="2400" b="0" dirty="0" smtClean="0">
                <a:solidFill>
                  <a:schemeClr val="tx1"/>
                </a:solidFill>
              </a:rPr>
              <a:t>• Schools can directly influence students’ health and behaviours</a:t>
            </a:r>
          </a:p>
          <a:p>
            <a:pPr>
              <a:spcBef>
                <a:spcPts val="300"/>
              </a:spcBef>
              <a:spcAft>
                <a:spcPts val="300"/>
              </a:spcAft>
            </a:pPr>
            <a:endParaRPr lang="en-CA" sz="1000" b="0" dirty="0" smtClean="0">
              <a:solidFill>
                <a:schemeClr val="tx1"/>
              </a:solidFill>
            </a:endParaRPr>
          </a:p>
          <a:p>
            <a:pPr>
              <a:spcBef>
                <a:spcPts val="300"/>
              </a:spcBef>
              <a:spcAft>
                <a:spcPts val="300"/>
              </a:spcAft>
            </a:pPr>
            <a:r>
              <a:rPr lang="en-CA" sz="2800" dirty="0" smtClean="0"/>
              <a:t>So schools can:</a:t>
            </a:r>
          </a:p>
          <a:p>
            <a:pPr>
              <a:spcBef>
                <a:spcPts val="300"/>
              </a:spcBef>
              <a:spcAft>
                <a:spcPts val="300"/>
              </a:spcAft>
            </a:pPr>
            <a:r>
              <a:rPr lang="en-CA" sz="2400" b="0" dirty="0" smtClean="0">
                <a:solidFill>
                  <a:schemeClr val="tx1"/>
                </a:solidFill>
              </a:rPr>
              <a:t>• Encourage healthy lifestyle choices, and promote students’ health and wellbeing</a:t>
            </a:r>
          </a:p>
          <a:p>
            <a:pPr>
              <a:spcBef>
                <a:spcPts val="300"/>
              </a:spcBef>
              <a:spcAft>
                <a:spcPts val="300"/>
              </a:spcAft>
            </a:pPr>
            <a:r>
              <a:rPr lang="en-CA" sz="2400" b="0" dirty="0" smtClean="0">
                <a:solidFill>
                  <a:schemeClr val="tx1"/>
                </a:solidFill>
              </a:rPr>
              <a:t>• Incorporate health into all aspects of school and learning</a:t>
            </a:r>
          </a:p>
          <a:p>
            <a:pPr>
              <a:spcBef>
                <a:spcPts val="300"/>
              </a:spcBef>
              <a:spcAft>
                <a:spcPts val="300"/>
              </a:spcAft>
            </a:pPr>
            <a:r>
              <a:rPr lang="en-CA" sz="2400" b="0" dirty="0" smtClean="0">
                <a:solidFill>
                  <a:schemeClr val="tx1"/>
                </a:solidFill>
              </a:rPr>
              <a:t>• Link health and education issues and systems</a:t>
            </a:r>
          </a:p>
          <a:p>
            <a:pPr>
              <a:spcBef>
                <a:spcPts val="300"/>
              </a:spcBef>
              <a:spcAft>
                <a:spcPts val="300"/>
              </a:spcAft>
            </a:pPr>
            <a:endParaRPr lang="en-CA" sz="1000" b="0" dirty="0" smtClean="0">
              <a:solidFill>
                <a:schemeClr val="tx1"/>
              </a:solidFill>
            </a:endParaRPr>
          </a:p>
          <a:p>
            <a:pPr>
              <a:spcBef>
                <a:spcPts val="300"/>
              </a:spcBef>
              <a:spcAft>
                <a:spcPts val="300"/>
              </a:spcAft>
            </a:pPr>
            <a:r>
              <a:rPr lang="en-CA" sz="2800" dirty="0" smtClean="0"/>
              <a:t>But:</a:t>
            </a:r>
          </a:p>
          <a:p>
            <a:pPr>
              <a:spcBef>
                <a:spcPts val="300"/>
              </a:spcBef>
              <a:spcAft>
                <a:spcPts val="300"/>
              </a:spcAft>
              <a:buFont typeface="Arial" pitchFamily="34" charset="0"/>
              <a:buChar char="•"/>
            </a:pPr>
            <a:r>
              <a:rPr lang="en-CA" sz="2400" b="0" dirty="0" smtClean="0">
                <a:solidFill>
                  <a:schemeClr val="tx1"/>
                </a:solidFill>
              </a:rPr>
              <a:t>They need the participation and support of all stakeholder groups</a:t>
            </a:r>
            <a:endParaRPr lang="en-CA" sz="2400" dirty="0" smtClean="0"/>
          </a:p>
        </p:txBody>
      </p:sp>
      <p:sp>
        <p:nvSpPr>
          <p:cNvPr id="3" name="Title 2"/>
          <p:cNvSpPr>
            <a:spLocks noGrp="1"/>
          </p:cNvSpPr>
          <p:nvPr>
            <p:ph type="title"/>
          </p:nvPr>
        </p:nvSpPr>
        <p:spPr>
          <a:xfrm>
            <a:off x="381001" y="381000"/>
            <a:ext cx="3048000" cy="533400"/>
          </a:xfrm>
        </p:spPr>
        <p:txBody>
          <a:bodyPr>
            <a:normAutofit/>
          </a:bodyPr>
          <a:lstStyle/>
          <a:p>
            <a:r>
              <a:rPr lang="en-CA" sz="2800" dirty="0" smtClean="0"/>
              <a:t>Which means that:</a:t>
            </a:r>
            <a:endParaRPr lang="en-CA" sz="2800" dirty="0"/>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620688"/>
            <a:ext cx="6477000" cy="522312"/>
          </a:xfrm>
        </p:spPr>
        <p:txBody>
          <a:bodyPr>
            <a:noAutofit/>
          </a:bodyPr>
          <a:lstStyle/>
          <a:p>
            <a:r>
              <a:rPr lang="en-CA" sz="2800" dirty="0" smtClean="0">
                <a:solidFill>
                  <a:srgbClr val="008000"/>
                </a:solidFill>
              </a:rPr>
              <a:t>Sustainable Change through Engagement </a:t>
            </a:r>
            <a:endParaRPr lang="en-CA" sz="2800" b="0" dirty="0" smtClean="0">
              <a:solidFill>
                <a:srgbClr val="008000"/>
              </a:solidFill>
            </a:endParaRPr>
          </a:p>
        </p:txBody>
      </p:sp>
      <p:sp>
        <p:nvSpPr>
          <p:cNvPr id="5" name="Rectangle 4"/>
          <p:cNvSpPr/>
          <p:nvPr/>
        </p:nvSpPr>
        <p:spPr>
          <a:xfrm>
            <a:off x="457200" y="1371600"/>
            <a:ext cx="8305800" cy="4572000"/>
          </a:xfrm>
          <a:prstGeom prst="rect">
            <a:avLst/>
          </a:prstGeom>
        </p:spPr>
        <p:txBody>
          <a:bodyPr wrap="square">
            <a:spAutoFit/>
          </a:bodyPr>
          <a:lstStyle/>
          <a:p>
            <a:pPr>
              <a:spcBef>
                <a:spcPts val="300"/>
              </a:spcBef>
              <a:spcAft>
                <a:spcPts val="300"/>
              </a:spcAft>
            </a:pPr>
            <a:r>
              <a:rPr lang="en-CA" sz="2400" dirty="0" smtClean="0"/>
              <a:t>This can be achieved by:</a:t>
            </a:r>
          </a:p>
          <a:p>
            <a:pPr>
              <a:spcBef>
                <a:spcPts val="300"/>
              </a:spcBef>
              <a:spcAft>
                <a:spcPts val="300"/>
              </a:spcAft>
              <a:buFont typeface="Arial" pitchFamily="34" charset="0"/>
              <a:buChar char="•"/>
            </a:pPr>
            <a:r>
              <a:rPr lang="en-CA" sz="2400" dirty="0" smtClean="0"/>
              <a:t>Forging partnerships between home, school and community </a:t>
            </a:r>
          </a:p>
          <a:p>
            <a:pPr>
              <a:spcBef>
                <a:spcPts val="300"/>
              </a:spcBef>
              <a:spcAft>
                <a:spcPts val="300"/>
              </a:spcAft>
              <a:buFont typeface="Arial" pitchFamily="34" charset="0"/>
              <a:buChar char="•"/>
            </a:pPr>
            <a:r>
              <a:rPr lang="en-CA" sz="2400" dirty="0" smtClean="0"/>
              <a:t>Including representation from the different stakeholder groups</a:t>
            </a:r>
            <a:endParaRPr lang="en-US" sz="2400" dirty="0" smtClean="0"/>
          </a:p>
          <a:p>
            <a:pPr lvl="1">
              <a:spcBef>
                <a:spcPts val="300"/>
              </a:spcBef>
              <a:spcAft>
                <a:spcPts val="300"/>
              </a:spcAft>
              <a:buFont typeface="Wingdings" pitchFamily="2" charset="2"/>
              <a:buChar char="Ø"/>
            </a:pPr>
            <a:r>
              <a:rPr lang="en-US" sz="2400" dirty="0" smtClean="0"/>
              <a:t>Students </a:t>
            </a:r>
          </a:p>
          <a:p>
            <a:pPr lvl="1">
              <a:spcBef>
                <a:spcPts val="300"/>
              </a:spcBef>
              <a:spcAft>
                <a:spcPts val="300"/>
              </a:spcAft>
              <a:buFont typeface="Wingdings" pitchFamily="2" charset="2"/>
              <a:buChar char="Ø"/>
            </a:pPr>
            <a:r>
              <a:rPr lang="en-US" sz="2400" dirty="0" smtClean="0"/>
              <a:t>Teachers/staff </a:t>
            </a:r>
          </a:p>
          <a:p>
            <a:pPr lvl="1">
              <a:spcBef>
                <a:spcPts val="300"/>
              </a:spcBef>
              <a:spcAft>
                <a:spcPts val="300"/>
              </a:spcAft>
              <a:buFont typeface="Wingdings" pitchFamily="2" charset="2"/>
              <a:buChar char="Ø"/>
            </a:pPr>
            <a:r>
              <a:rPr lang="en-US" sz="2400" dirty="0" smtClean="0"/>
              <a:t>Administration</a:t>
            </a:r>
          </a:p>
          <a:p>
            <a:pPr lvl="1">
              <a:spcBef>
                <a:spcPts val="300"/>
              </a:spcBef>
              <a:spcAft>
                <a:spcPts val="300"/>
              </a:spcAft>
              <a:buFont typeface="Wingdings" pitchFamily="2" charset="2"/>
              <a:buChar char="Ø"/>
            </a:pPr>
            <a:r>
              <a:rPr lang="en-US" sz="2400" dirty="0" smtClean="0"/>
              <a:t>Parents/families</a:t>
            </a:r>
          </a:p>
          <a:p>
            <a:pPr lvl="1">
              <a:spcBef>
                <a:spcPts val="300"/>
              </a:spcBef>
              <a:spcAft>
                <a:spcPts val="300"/>
              </a:spcAft>
              <a:buFont typeface="Wingdings" pitchFamily="2" charset="2"/>
              <a:buChar char="Ø"/>
            </a:pPr>
            <a:r>
              <a:rPr lang="en-US" sz="2400" dirty="0" smtClean="0"/>
              <a:t>District/ Trustees</a:t>
            </a:r>
          </a:p>
          <a:p>
            <a:pPr lvl="1">
              <a:spcBef>
                <a:spcPts val="300"/>
              </a:spcBef>
              <a:spcAft>
                <a:spcPts val="300"/>
              </a:spcAft>
              <a:buFont typeface="Wingdings" pitchFamily="2" charset="2"/>
              <a:buChar char="Ø"/>
            </a:pPr>
            <a:r>
              <a:rPr lang="en-US" sz="2400" dirty="0" smtClean="0"/>
              <a:t>Community /Businesses</a:t>
            </a:r>
          </a:p>
          <a:p>
            <a:pPr>
              <a:spcBef>
                <a:spcPts val="300"/>
              </a:spcBef>
              <a:spcAft>
                <a:spcPts val="300"/>
              </a:spcAft>
            </a:pPr>
            <a:r>
              <a:rPr lang="en-CA" sz="2400" dirty="0" smtClean="0"/>
              <a:t>but remember </a:t>
            </a:r>
            <a:r>
              <a:rPr lang="en-CA" sz="2400" b="1" dirty="0" smtClean="0"/>
              <a:t>change takes time</a:t>
            </a:r>
            <a:r>
              <a:rPr lang="en-CA" sz="2400" dirty="0" smtClean="0"/>
              <a:t>...</a:t>
            </a:r>
            <a:endParaRPr lang="en-US" sz="24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ocessModel_NoOuter.jpg"/>
          <p:cNvPicPr>
            <a:picLocks noChangeAspect="1"/>
          </p:cNvPicPr>
          <p:nvPr/>
        </p:nvPicPr>
        <p:blipFill>
          <a:blip r:embed="rId3" cstate="print"/>
          <a:stretch>
            <a:fillRect/>
          </a:stretch>
        </p:blipFill>
        <p:spPr>
          <a:xfrm>
            <a:off x="3886200" y="1066800"/>
            <a:ext cx="5154963" cy="4818106"/>
          </a:xfrm>
          <a:prstGeom prst="rect">
            <a:avLst/>
          </a:prstGeom>
        </p:spPr>
      </p:pic>
      <p:sp>
        <p:nvSpPr>
          <p:cNvPr id="3" name="Title 2"/>
          <p:cNvSpPr>
            <a:spLocks noGrp="1"/>
          </p:cNvSpPr>
          <p:nvPr>
            <p:ph type="title"/>
          </p:nvPr>
        </p:nvSpPr>
        <p:spPr>
          <a:xfrm>
            <a:off x="457200" y="381000"/>
            <a:ext cx="8229600" cy="838200"/>
          </a:xfrm>
        </p:spPr>
        <p:txBody>
          <a:bodyPr>
            <a:normAutofit fontScale="90000"/>
          </a:bodyPr>
          <a:lstStyle/>
          <a:p>
            <a:r>
              <a:rPr lang="en-US" dirty="0" smtClean="0"/>
              <a:t>A process to support the development of </a:t>
            </a:r>
            <a:br>
              <a:rPr lang="en-US" dirty="0" smtClean="0"/>
            </a:br>
            <a:r>
              <a:rPr lang="en-US" dirty="0" smtClean="0"/>
              <a:t>healthy school communities</a:t>
            </a:r>
            <a:endParaRPr lang="en-US" dirty="0"/>
          </a:p>
        </p:txBody>
      </p:sp>
      <p:pic>
        <p:nvPicPr>
          <p:cNvPr id="6" name="Picture 5" descr="ProcessModel_ProcessIsolated.jpg"/>
          <p:cNvPicPr>
            <a:picLocks noChangeAspect="1"/>
          </p:cNvPicPr>
          <p:nvPr/>
        </p:nvPicPr>
        <p:blipFill>
          <a:blip r:embed="rId4" cstate="print"/>
          <a:stretch>
            <a:fillRect/>
          </a:stretch>
        </p:blipFill>
        <p:spPr>
          <a:xfrm>
            <a:off x="0" y="1295400"/>
            <a:ext cx="4724400" cy="4572000"/>
          </a:xfrm>
          <a:prstGeom prst="rect">
            <a:avLst/>
          </a:prstGeom>
        </p:spPr>
      </p:pic>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6"/>
          </p:nvPr>
        </p:nvSpPr>
        <p:spPr>
          <a:xfrm>
            <a:off x="990600" y="4267200"/>
            <a:ext cx="4191000" cy="1524000"/>
          </a:xfrm>
        </p:spPr>
        <p:txBody>
          <a:bodyPr>
            <a:noAutofit/>
          </a:bodyPr>
          <a:lstStyle/>
          <a:p>
            <a:pPr marL="196850" indent="-514350">
              <a:spcBef>
                <a:spcPts val="0"/>
              </a:spcBef>
              <a:spcAft>
                <a:spcPts val="0"/>
              </a:spcAft>
              <a:buSzPct val="65000"/>
            </a:pPr>
            <a:r>
              <a:rPr lang="en-CA" sz="2400" b="0" dirty="0" smtClean="0">
                <a:solidFill>
                  <a:schemeClr val="tx1"/>
                </a:solidFill>
                <a:ea typeface="ＭＳ Ｐゴシック" charset="-128"/>
              </a:rPr>
              <a:t>Assessment Tool</a:t>
            </a:r>
          </a:p>
          <a:p>
            <a:pPr marL="196850" indent="-514350">
              <a:spcBef>
                <a:spcPts val="0"/>
              </a:spcBef>
              <a:spcAft>
                <a:spcPts val="0"/>
              </a:spcAft>
              <a:buSzPct val="65000"/>
            </a:pPr>
            <a:r>
              <a:rPr lang="en-CA" sz="2400" b="0" dirty="0" smtClean="0">
                <a:solidFill>
                  <a:schemeClr val="tx1"/>
                </a:solidFill>
                <a:ea typeface="ＭＳ Ｐゴシック" charset="-128"/>
              </a:rPr>
              <a:t>Focus Groups</a:t>
            </a:r>
          </a:p>
          <a:p>
            <a:pPr marL="196850" indent="-514350">
              <a:spcBef>
                <a:spcPts val="0"/>
              </a:spcBef>
              <a:spcAft>
                <a:spcPts val="0"/>
              </a:spcAft>
              <a:buSzPct val="65000"/>
            </a:pPr>
            <a:r>
              <a:rPr lang="en-CA" sz="2400" b="0" dirty="0" smtClean="0">
                <a:solidFill>
                  <a:schemeClr val="tx1"/>
                </a:solidFill>
                <a:ea typeface="ＭＳ Ｐゴシック" charset="-128"/>
              </a:rPr>
              <a:t>Comment Box</a:t>
            </a:r>
          </a:p>
          <a:p>
            <a:pPr marL="196850" indent="-514350">
              <a:spcBef>
                <a:spcPts val="0"/>
              </a:spcBef>
              <a:spcAft>
                <a:spcPts val="0"/>
              </a:spcAft>
              <a:buSzPct val="65000"/>
            </a:pPr>
            <a:r>
              <a:rPr lang="en-CA" sz="2400" b="0" dirty="0" smtClean="0">
                <a:solidFill>
                  <a:schemeClr val="tx1"/>
                </a:solidFill>
                <a:ea typeface="ＭＳ Ｐゴシック" charset="-128"/>
              </a:rPr>
              <a:t>Self-Developed Survey</a:t>
            </a:r>
          </a:p>
        </p:txBody>
      </p:sp>
      <p:sp>
        <p:nvSpPr>
          <p:cNvPr id="3" name="Title 2"/>
          <p:cNvSpPr>
            <a:spLocks noGrp="1"/>
          </p:cNvSpPr>
          <p:nvPr>
            <p:ph type="title"/>
          </p:nvPr>
        </p:nvSpPr>
        <p:spPr>
          <a:xfrm>
            <a:off x="914400" y="3810000"/>
            <a:ext cx="5105400" cy="609600"/>
          </a:xfrm>
        </p:spPr>
        <p:txBody>
          <a:bodyPr>
            <a:noAutofit/>
          </a:bodyPr>
          <a:lstStyle/>
          <a:p>
            <a:r>
              <a:rPr lang="en-CA" sz="2800" dirty="0" smtClean="0">
                <a:solidFill>
                  <a:srgbClr val="008000"/>
                </a:solidFill>
                <a:latin typeface="+mn-lt"/>
                <a:ea typeface="ＭＳ Ｐゴシック" charset="-128"/>
              </a:rPr>
              <a:t>Determine the Priority Areas</a:t>
            </a:r>
            <a:endParaRPr lang="en-US" sz="2800" dirty="0">
              <a:solidFill>
                <a:srgbClr val="008000"/>
              </a:solidFill>
              <a:latin typeface="+mn-lt"/>
            </a:endParaRPr>
          </a:p>
        </p:txBody>
      </p:sp>
      <p:sp>
        <p:nvSpPr>
          <p:cNvPr id="4" name="Title 2"/>
          <p:cNvSpPr txBox="1">
            <a:spLocks/>
          </p:cNvSpPr>
          <p:nvPr/>
        </p:nvSpPr>
        <p:spPr>
          <a:xfrm>
            <a:off x="914400" y="2590800"/>
            <a:ext cx="3886200" cy="522312"/>
          </a:xfrm>
          <a:prstGeom prst="rect">
            <a:avLst/>
          </a:prstGeom>
        </p:spPr>
        <p:txBody>
          <a:bodyPr vert="horz" lIns="91440" tIns="45720" rIns="91440" bIns="45720" rtlCol="0" anchor="ctr">
            <a:no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CA" sz="2800" b="1" i="0" u="none" strike="noStrike" kern="1200" cap="none" spc="0" normalizeH="0" baseline="0" noProof="0" dirty="0" smtClean="0">
                <a:ln>
                  <a:noFill/>
                </a:ln>
                <a:solidFill>
                  <a:srgbClr val="008000"/>
                </a:solidFill>
                <a:effectLst/>
                <a:uLnTx/>
                <a:uFillTx/>
                <a:ea typeface="ＭＳ Ｐゴシック" charset="-128"/>
                <a:cs typeface="+mj-cs"/>
              </a:rPr>
              <a:t>Create a Shared Vision</a:t>
            </a:r>
            <a:endParaRPr kumimoji="0" lang="en-US" sz="2800" b="1" i="0" u="none" strike="noStrike" kern="1200" cap="none" spc="0" normalizeH="0" baseline="0" noProof="0" dirty="0">
              <a:ln>
                <a:noFill/>
              </a:ln>
              <a:solidFill>
                <a:srgbClr val="008000"/>
              </a:solidFill>
              <a:effectLst/>
              <a:uLnTx/>
              <a:uFillTx/>
              <a:ea typeface="+mj-ea"/>
              <a:cs typeface="+mj-cs"/>
            </a:endParaRPr>
          </a:p>
        </p:txBody>
      </p:sp>
      <p:sp>
        <p:nvSpPr>
          <p:cNvPr id="5" name="Text Placeholder 1"/>
          <p:cNvSpPr txBox="1">
            <a:spLocks/>
          </p:cNvSpPr>
          <p:nvPr/>
        </p:nvSpPr>
        <p:spPr>
          <a:xfrm>
            <a:off x="914400" y="3048000"/>
            <a:ext cx="7467600" cy="457200"/>
          </a:xfrm>
          <a:prstGeom prst="rect">
            <a:avLst/>
          </a:prstGeom>
        </p:spPr>
        <p:txBody>
          <a:bodyPr vert="horz" lIns="91440" tIns="45720" rIns="91440" bIns="45720" rtlCol="0">
            <a:noAutofit/>
          </a:bodyPr>
          <a:lstStyle/>
          <a:p>
            <a:pPr marL="0" marR="0" lvl="0" indent="0" algn="l" defTabSz="914400" rtl="0" eaLnBrk="1" fontAlgn="auto" latinLnBrk="0" hangingPunct="1">
              <a:lnSpc>
                <a:spcPct val="100000"/>
              </a:lnSpc>
              <a:spcBef>
                <a:spcPts val="1200"/>
              </a:spcBef>
              <a:spcAft>
                <a:spcPts val="600"/>
              </a:spcAft>
              <a:buClrTx/>
              <a:buSzTx/>
              <a:buFont typeface="Arial" pitchFamily="34" charset="0"/>
              <a:buNone/>
              <a:tabLst>
                <a:tab pos="230188" algn="l"/>
              </a:tabLst>
              <a:defRPr/>
            </a:pPr>
            <a:r>
              <a:rPr kumimoji="0" lang="en-CA" sz="2400" i="0" u="none" strike="noStrike" kern="1200" cap="none" spc="0" normalizeH="0" baseline="0" noProof="0" dirty="0" smtClean="0">
                <a:ln>
                  <a:noFill/>
                </a:ln>
                <a:effectLst/>
                <a:uLnTx/>
                <a:uFillTx/>
                <a:ea typeface="ＭＳ Ｐゴシック" charset="-128"/>
                <a:cs typeface="+mn-cs"/>
              </a:rPr>
              <a:t>What should a healthy school community look like?</a:t>
            </a:r>
          </a:p>
          <a:p>
            <a:pPr marL="0" marR="0" lvl="0" indent="0" algn="l" defTabSz="914400" rtl="0" eaLnBrk="1" fontAlgn="auto" latinLnBrk="0" hangingPunct="1">
              <a:lnSpc>
                <a:spcPct val="100000"/>
              </a:lnSpc>
              <a:spcBef>
                <a:spcPts val="1200"/>
              </a:spcBef>
              <a:spcAft>
                <a:spcPts val="600"/>
              </a:spcAft>
              <a:buClrTx/>
              <a:buSzTx/>
              <a:buFont typeface="Arial" pitchFamily="34" charset="0"/>
              <a:buNone/>
              <a:tabLst>
                <a:tab pos="230188" algn="l"/>
              </a:tabLst>
              <a:defRPr/>
            </a:pPr>
            <a:endParaRPr kumimoji="0" lang="en-US" sz="2400" b="1" i="0" u="none" strike="noStrike" kern="1200" cap="none" spc="0" normalizeH="0" baseline="0" noProof="0" dirty="0">
              <a:ln>
                <a:noFill/>
              </a:ln>
              <a:solidFill>
                <a:srgbClr val="008000"/>
              </a:solidFill>
              <a:effectLst/>
              <a:uLnTx/>
              <a:uFillTx/>
              <a:ea typeface="+mn-ea"/>
              <a:cs typeface="+mn-cs"/>
            </a:endParaRPr>
          </a:p>
        </p:txBody>
      </p:sp>
      <p:sp>
        <p:nvSpPr>
          <p:cNvPr id="8" name="Title 2"/>
          <p:cNvSpPr txBox="1">
            <a:spLocks/>
          </p:cNvSpPr>
          <p:nvPr/>
        </p:nvSpPr>
        <p:spPr>
          <a:xfrm>
            <a:off x="914400" y="914400"/>
            <a:ext cx="1447800" cy="533400"/>
          </a:xfrm>
          <a:prstGeom prst="rect">
            <a:avLst/>
          </a:prstGeom>
        </p:spPr>
        <p:txBody>
          <a:bodyPr vert="horz" lIns="91440" tIns="45720" rIns="91440" bIns="45720" rtlCol="0" anchor="ctr">
            <a:normAutofit/>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CA" sz="2800" b="1" i="0" u="none" strike="noStrike" kern="1200" cap="none" spc="0" normalizeH="0" baseline="0" noProof="0" dirty="0" smtClean="0">
                <a:ln>
                  <a:noFill/>
                </a:ln>
                <a:solidFill>
                  <a:srgbClr val="008000"/>
                </a:solidFill>
                <a:effectLst/>
                <a:uLnTx/>
                <a:uFillTx/>
                <a:ea typeface="ＭＳ Ｐゴシック" charset="-128"/>
                <a:cs typeface="+mj-cs"/>
              </a:rPr>
              <a:t>Prepare</a:t>
            </a:r>
            <a:endParaRPr kumimoji="0" lang="en-US" sz="2800" b="1" i="0" u="none" strike="noStrike" kern="1200" cap="none" spc="0" normalizeH="0" baseline="0" noProof="0" dirty="0">
              <a:ln>
                <a:noFill/>
              </a:ln>
              <a:solidFill>
                <a:srgbClr val="008000"/>
              </a:solidFill>
              <a:effectLst/>
              <a:uLnTx/>
              <a:uFillTx/>
              <a:ea typeface="+mj-ea"/>
              <a:cs typeface="+mj-cs"/>
            </a:endParaRPr>
          </a:p>
        </p:txBody>
      </p:sp>
      <p:sp>
        <p:nvSpPr>
          <p:cNvPr id="9" name="Text Placeholder 1"/>
          <p:cNvSpPr txBox="1">
            <a:spLocks/>
          </p:cNvSpPr>
          <p:nvPr/>
        </p:nvSpPr>
        <p:spPr>
          <a:xfrm>
            <a:off x="914400" y="1371600"/>
            <a:ext cx="4519612" cy="838200"/>
          </a:xfrm>
          <a:prstGeom prst="rect">
            <a:avLst/>
          </a:prstGeom>
        </p:spPr>
        <p:txBody>
          <a:bodyPr vert="horz" lIns="91440" tIns="45720" rIns="91440" bIns="45720" rtlCol="0">
            <a:normAutofit/>
          </a:bodyPr>
          <a:lstStyle/>
          <a:p>
            <a:pPr marL="196850" marR="0" lvl="0" indent="-514350" algn="l" defTabSz="914400" rtl="0" eaLnBrk="1" fontAlgn="auto" latinLnBrk="0" hangingPunct="1">
              <a:lnSpc>
                <a:spcPct val="100000"/>
              </a:lnSpc>
              <a:buClrTx/>
              <a:buSzPct val="65000"/>
              <a:tabLst>
                <a:tab pos="230188" algn="l"/>
              </a:tabLst>
              <a:defRPr/>
            </a:pPr>
            <a:r>
              <a:rPr kumimoji="0" lang="en-CA" sz="2400" i="0" u="none" strike="noStrike" kern="1200" cap="none" spc="0" normalizeH="0" baseline="0" noProof="0" dirty="0" smtClean="0">
                <a:ln>
                  <a:noFill/>
                </a:ln>
                <a:solidFill>
                  <a:schemeClr val="tx1"/>
                </a:solidFill>
                <a:effectLst/>
                <a:uLnTx/>
                <a:uFillTx/>
                <a:ea typeface="ＭＳ Ｐゴシック" charset="-128"/>
                <a:cs typeface="+mn-cs"/>
              </a:rPr>
              <a:t>Identify champions</a:t>
            </a:r>
          </a:p>
          <a:p>
            <a:pPr marL="196850" marR="0" lvl="0" indent="-514350" algn="l" defTabSz="914400" rtl="0" eaLnBrk="1" fontAlgn="auto" latinLnBrk="0" hangingPunct="1">
              <a:lnSpc>
                <a:spcPct val="100000"/>
              </a:lnSpc>
              <a:buClrTx/>
              <a:buSzPct val="65000"/>
              <a:tabLst>
                <a:tab pos="230188" algn="l"/>
              </a:tabLst>
              <a:defRPr/>
            </a:pPr>
            <a:r>
              <a:rPr kumimoji="0" lang="en-CA" sz="2400" i="0" u="none" strike="noStrike" kern="1200" cap="none" spc="0" normalizeH="0" baseline="0" noProof="0" dirty="0" smtClean="0">
                <a:ln>
                  <a:noFill/>
                </a:ln>
                <a:solidFill>
                  <a:schemeClr val="tx1"/>
                </a:solidFill>
                <a:effectLst/>
                <a:uLnTx/>
                <a:uFillTx/>
                <a:ea typeface="ＭＳ Ｐゴシック" charset="-128"/>
                <a:cs typeface="+mn-cs"/>
              </a:rPr>
              <a:t>Form a wellness committee</a:t>
            </a:r>
          </a:p>
          <a:p>
            <a:pPr marL="0" marR="0" lvl="0" indent="0" algn="l" defTabSz="914400" rtl="0" eaLnBrk="1" fontAlgn="auto" latinLnBrk="0" hangingPunct="1">
              <a:lnSpc>
                <a:spcPct val="100000"/>
              </a:lnSpc>
              <a:spcBef>
                <a:spcPts val="1200"/>
              </a:spcBef>
              <a:spcAft>
                <a:spcPts val="600"/>
              </a:spcAft>
              <a:buClrTx/>
              <a:buSzTx/>
              <a:buFont typeface="Arial" pitchFamily="34" charset="0"/>
              <a:buNone/>
              <a:tabLst>
                <a:tab pos="230188" algn="l"/>
              </a:tabLst>
              <a:defRPr/>
            </a:pPr>
            <a:endParaRPr kumimoji="0" lang="en-US" sz="3600" b="1" i="0" u="none" strike="noStrike" kern="1200" cap="none" spc="0" normalizeH="0" baseline="0" noProof="0" dirty="0">
              <a:ln>
                <a:noFill/>
              </a:ln>
              <a:solidFill>
                <a:srgbClr val="008000"/>
              </a:solidFill>
              <a:effectLst/>
              <a:uLnTx/>
              <a:uFillTx/>
              <a:ea typeface="+mn-ea"/>
              <a:cs typeface="+mn-cs"/>
            </a:endParaRPr>
          </a:p>
        </p:txBody>
      </p:sp>
      <p:pic>
        <p:nvPicPr>
          <p:cNvPr id="10" name="Picture 7"/>
          <p:cNvPicPr>
            <a:picLocks noChangeAspect="1"/>
          </p:cNvPicPr>
          <p:nvPr/>
        </p:nvPicPr>
        <p:blipFill>
          <a:blip r:embed="rId3" cstate="print"/>
          <a:srcRect/>
          <a:stretch>
            <a:fillRect/>
          </a:stretch>
        </p:blipFill>
        <p:spPr bwMode="auto">
          <a:xfrm>
            <a:off x="5257800" y="762000"/>
            <a:ext cx="3352800" cy="213360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2077</TotalTime>
  <Words>1166</Words>
  <Application>Microsoft Office PowerPoint</Application>
  <PresentationFormat>On-screen Show (4:3)</PresentationFormat>
  <Paragraphs>158</Paragraphs>
  <Slides>15</Slides>
  <Notes>15</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Office Theme</vt:lpstr>
      <vt:lpstr>Developing a Healthy School Community</vt:lpstr>
      <vt:lpstr>What is a Healthy School Community?</vt:lpstr>
      <vt:lpstr>Joint Consortium for School Health</vt:lpstr>
      <vt:lpstr>Four Pillars of a Comprehensive School Health Approach</vt:lpstr>
      <vt:lpstr>The Research</vt:lpstr>
      <vt:lpstr>Which means that:</vt:lpstr>
      <vt:lpstr>Sustainable Change through Engagement </vt:lpstr>
      <vt:lpstr>A process to support the development of  healthy school communities</vt:lpstr>
      <vt:lpstr>Determine the Priority Areas</vt:lpstr>
      <vt:lpstr>Develop an Action Plan</vt:lpstr>
      <vt:lpstr>Reflect, Evaluate and Celebrate</vt:lpstr>
      <vt:lpstr>A process to support the development of  healthy school communities</vt:lpstr>
      <vt:lpstr>PowerPoint Presentation</vt:lpstr>
      <vt:lpstr>Embedding Practice in Alberta</vt:lpstr>
      <vt:lpstr>Next steps…</vt:lpstr>
    </vt:vector>
  </TitlesOfParts>
  <Company>University of Alberta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Alberta Healthy School Community Wellness Fund: Supporting the development of healthy school communities  LIBBY COLDBECK, SEAN STOLP &amp; EMMA WILKINS</dc:title>
  <dc:creator>Emma Wilkins</dc:creator>
  <cp:lastModifiedBy>default</cp:lastModifiedBy>
  <cp:revision>188</cp:revision>
  <dcterms:created xsi:type="dcterms:W3CDTF">2011-11-14T21:40:15Z</dcterms:created>
  <dcterms:modified xsi:type="dcterms:W3CDTF">2012-08-20T21:29:14Z</dcterms:modified>
</cp:coreProperties>
</file>